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303" r:id="rId3"/>
    <p:sldId id="283" r:id="rId4"/>
    <p:sldId id="256" r:id="rId5"/>
    <p:sldId id="260" r:id="rId6"/>
    <p:sldId id="282" r:id="rId7"/>
    <p:sldId id="284" r:id="rId8"/>
    <p:sldId id="315" r:id="rId9"/>
    <p:sldId id="304" r:id="rId10"/>
    <p:sldId id="309" r:id="rId11"/>
    <p:sldId id="306" r:id="rId12"/>
    <p:sldId id="307" r:id="rId13"/>
    <p:sldId id="305" r:id="rId14"/>
    <p:sldId id="291" r:id="rId15"/>
    <p:sldId id="292" r:id="rId16"/>
    <p:sldId id="310" r:id="rId17"/>
    <p:sldId id="311" r:id="rId18"/>
    <p:sldId id="312" r:id="rId19"/>
    <p:sldId id="313" r:id="rId20"/>
    <p:sldId id="300" r:id="rId21"/>
    <p:sldId id="314" r:id="rId22"/>
    <p:sldId id="298" r:id="rId23"/>
    <p:sldId id="288" r:id="rId24"/>
    <p:sldId id="287" r:id="rId25"/>
    <p:sldId id="301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76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09B06-11F1-4673-AB5B-3A985CD59BDB}" type="datetimeFigureOut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A019C-D3DE-44A7-8F17-9282BFEC3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49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942F-1AB7-49E2-883F-8A0A44A60A46}" type="datetimeFigureOut">
              <a:rPr lang="zh-CN" altLang="en-US" smtClean="0"/>
              <a:t>2019/1/13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C9F3-A9BA-4A7C-8595-3C4ED8312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6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63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61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889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35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7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6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6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1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0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184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8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09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3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">
            <a:off x="7503519" y="-408600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00000">
            <a:off x="-1769434" y="177554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792880" y="2229092"/>
            <a:ext cx="696473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6965" y="-1827092"/>
            <a:ext cx="6964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73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7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336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347404" y="658199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03" y="-1487124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91898" y="2578091"/>
            <a:ext cx="9431218" cy="9607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的舆情分类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5375681" y="4865782"/>
            <a:ext cx="6025383" cy="15933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小组成员：</a:t>
            </a:r>
            <a:r>
              <a:rPr lang="en-US" altLang="zh-CN" sz="16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XXX</a:t>
            </a:r>
          </a:p>
          <a:p>
            <a:pPr marL="0" indent="0" algn="ctr">
              <a:buNone/>
            </a:pPr>
            <a:r>
              <a:rPr lang="en-US" altLang="zh-CN" sz="16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XXXX</a:t>
            </a:r>
          </a:p>
          <a:p>
            <a:pPr marL="0" indent="0" algn="ctr">
              <a:buNone/>
            </a:pPr>
            <a:r>
              <a:rPr lang="en-US" altLang="zh-CN" sz="16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XXXXX</a:t>
            </a:r>
            <a:endParaRPr lang="zh-CN" altLang="en-US" sz="16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4137" y="1806698"/>
            <a:ext cx="4366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基于新浪新闻</a:t>
            </a:r>
            <a:endParaRPr lang="zh-CN" altLang="en-US" sz="4800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FDD6F7-F6AF-B341-89DF-44BFBD2FBE4A}"/>
              </a:ext>
            </a:extLst>
          </p:cNvPr>
          <p:cNvSpPr txBox="1"/>
          <p:nvPr/>
        </p:nvSpPr>
        <p:spPr>
          <a:xfrm>
            <a:off x="6125405" y="3863924"/>
            <a:ext cx="18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汇报者：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4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4bc9aed-4841-4090-8d57-9c76c0c2ef25">
            <a:extLst>
              <a:ext uri="{FF2B5EF4-FFF2-40B4-BE49-F238E27FC236}">
                <a16:creationId xmlns:a16="http://schemas.microsoft.com/office/drawing/2014/main" id="{F5AFF1B0-722C-4BD8-AF92-2EE31FCAA5FF}"/>
              </a:ext>
            </a:extLst>
          </p:cNvPr>
          <p:cNvGrpSpPr>
            <a:grpSpLocks noChangeAspect="1"/>
          </p:cNvGrpSpPr>
          <p:nvPr/>
        </p:nvGrpSpPr>
        <p:grpSpPr>
          <a:xfrm>
            <a:off x="542048" y="1962052"/>
            <a:ext cx="11352502" cy="3457267"/>
            <a:chOff x="1095376" y="1700809"/>
            <a:chExt cx="10221476" cy="3112826"/>
          </a:xfrm>
        </p:grpSpPr>
        <p:grpSp>
          <p:nvGrpSpPr>
            <p:cNvPr id="4" name="组合 3"/>
            <p:cNvGrpSpPr/>
            <p:nvPr/>
          </p:nvGrpSpPr>
          <p:grpSpPr>
            <a:xfrm>
              <a:off x="1095376" y="1700809"/>
              <a:ext cx="10221476" cy="2377332"/>
              <a:chOff x="1095376" y="1700809"/>
              <a:chExt cx="10221476" cy="2377332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095376" y="1700809"/>
                <a:ext cx="10221476" cy="2377332"/>
                <a:chOff x="588348" y="1686422"/>
                <a:chExt cx="11235532" cy="2613181"/>
              </a:xfrm>
            </p:grpSpPr>
            <p:grpSp>
              <p:nvGrpSpPr>
                <p:cNvPr id="27" name="组合 26"/>
                <p:cNvGrpSpPr>
                  <a:grpSpLocks noChangeAspect="1"/>
                </p:cNvGrpSpPr>
                <p:nvPr/>
              </p:nvGrpSpPr>
              <p:grpSpPr>
                <a:xfrm>
                  <a:off x="588348" y="1700810"/>
                  <a:ext cx="2503215" cy="2520001"/>
                  <a:chOff x="1983909" y="2663640"/>
                  <a:chExt cx="1657350" cy="1668463"/>
                </a:xfrm>
                <a:solidFill>
                  <a:schemeClr val="accent1"/>
                </a:solidFill>
              </p:grpSpPr>
              <p:sp>
                <p:nvSpPr>
                  <p:cNvPr id="43" name="任意多边形: 形状 2"/>
                  <p:cNvSpPr>
                    <a:spLocks/>
                  </p:cNvSpPr>
                  <p:nvPr/>
                </p:nvSpPr>
                <p:spPr bwMode="auto">
                  <a:xfrm>
                    <a:off x="1983909" y="3062103"/>
                    <a:ext cx="1216025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任意多边形: 形状 3"/>
                  <p:cNvSpPr>
                    <a:spLocks/>
                  </p:cNvSpPr>
                  <p:nvPr/>
                </p:nvSpPr>
                <p:spPr bwMode="auto">
                  <a:xfrm>
                    <a:off x="2433171" y="2674753"/>
                    <a:ext cx="1208088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" name="任意多边形: 形状 4"/>
                  <p:cNvSpPr>
                    <a:spLocks/>
                  </p:cNvSpPr>
                  <p:nvPr/>
                </p:nvSpPr>
                <p:spPr bwMode="auto">
                  <a:xfrm>
                    <a:off x="3277721" y="4006665"/>
                    <a:ext cx="358775" cy="315913"/>
                  </a:xfrm>
                  <a:custGeom>
                    <a:avLst/>
                    <a:gdLst>
                      <a:gd name="T0" fmla="*/ 43 w 159"/>
                      <a:gd name="T1" fmla="*/ 69 h 140"/>
                      <a:gd name="T2" fmla="*/ 34 w 159"/>
                      <a:gd name="T3" fmla="*/ 61 h 140"/>
                      <a:gd name="T4" fmla="*/ 24 w 159"/>
                      <a:gd name="T5" fmla="*/ 61 h 140"/>
                      <a:gd name="T6" fmla="*/ 7 w 159"/>
                      <a:gd name="T7" fmla="*/ 52 h 140"/>
                      <a:gd name="T8" fmla="*/ 0 w 159"/>
                      <a:gd name="T9" fmla="*/ 32 h 140"/>
                      <a:gd name="T10" fmla="*/ 10 w 159"/>
                      <a:gd name="T11" fmla="*/ 9 h 140"/>
                      <a:gd name="T12" fmla="*/ 34 w 159"/>
                      <a:gd name="T13" fmla="*/ 0 h 140"/>
                      <a:gd name="T14" fmla="*/ 61 w 159"/>
                      <a:gd name="T15" fmla="*/ 13 h 140"/>
                      <a:gd name="T16" fmla="*/ 72 w 159"/>
                      <a:gd name="T17" fmla="*/ 47 h 140"/>
                      <a:gd name="T18" fmla="*/ 42 w 159"/>
                      <a:gd name="T19" fmla="*/ 126 h 140"/>
                      <a:gd name="T20" fmla="*/ 23 w 159"/>
                      <a:gd name="T21" fmla="*/ 140 h 140"/>
                      <a:gd name="T22" fmla="*/ 13 w 159"/>
                      <a:gd name="T23" fmla="*/ 131 h 140"/>
                      <a:gd name="T24" fmla="*/ 18 w 159"/>
                      <a:gd name="T25" fmla="*/ 120 h 140"/>
                      <a:gd name="T26" fmla="*/ 36 w 159"/>
                      <a:gd name="T27" fmla="*/ 92 h 140"/>
                      <a:gd name="T28" fmla="*/ 43 w 159"/>
                      <a:gd name="T29" fmla="*/ 69 h 140"/>
                      <a:gd name="T30" fmla="*/ 130 w 159"/>
                      <a:gd name="T31" fmla="*/ 69 h 140"/>
                      <a:gd name="T32" fmla="*/ 121 w 159"/>
                      <a:gd name="T33" fmla="*/ 61 h 140"/>
                      <a:gd name="T34" fmla="*/ 112 w 159"/>
                      <a:gd name="T35" fmla="*/ 61 h 140"/>
                      <a:gd name="T36" fmla="*/ 94 w 159"/>
                      <a:gd name="T37" fmla="*/ 52 h 140"/>
                      <a:gd name="T38" fmla="*/ 87 w 159"/>
                      <a:gd name="T39" fmla="*/ 32 h 140"/>
                      <a:gd name="T40" fmla="*/ 96 w 159"/>
                      <a:gd name="T41" fmla="*/ 9 h 140"/>
                      <a:gd name="T42" fmla="*/ 120 w 159"/>
                      <a:gd name="T43" fmla="*/ 0 h 140"/>
                      <a:gd name="T44" fmla="*/ 148 w 159"/>
                      <a:gd name="T45" fmla="*/ 13 h 140"/>
                      <a:gd name="T46" fmla="*/ 159 w 159"/>
                      <a:gd name="T47" fmla="*/ 47 h 140"/>
                      <a:gd name="T48" fmla="*/ 129 w 159"/>
                      <a:gd name="T49" fmla="*/ 126 h 140"/>
                      <a:gd name="T50" fmla="*/ 109 w 159"/>
                      <a:gd name="T51" fmla="*/ 140 h 140"/>
                      <a:gd name="T52" fmla="*/ 100 w 159"/>
                      <a:gd name="T53" fmla="*/ 131 h 140"/>
                      <a:gd name="T54" fmla="*/ 106 w 159"/>
                      <a:gd name="T55" fmla="*/ 120 h 140"/>
                      <a:gd name="T56" fmla="*/ 122 w 159"/>
                      <a:gd name="T57" fmla="*/ 92 h 140"/>
                      <a:gd name="T58" fmla="*/ 130 w 159"/>
                      <a:gd name="T59" fmla="*/ 69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9" h="140">
                        <a:moveTo>
                          <a:pt x="43" y="69"/>
                        </a:moveTo>
                        <a:cubicBezTo>
                          <a:pt x="43" y="64"/>
                          <a:pt x="40" y="61"/>
                          <a:pt x="34" y="61"/>
                        </a:cubicBez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18" y="60"/>
                          <a:pt x="12" y="57"/>
                          <a:pt x="7" y="52"/>
                        </a:cubicBezTo>
                        <a:cubicBezTo>
                          <a:pt x="2" y="46"/>
                          <a:pt x="0" y="40"/>
                          <a:pt x="0" y="32"/>
                        </a:cubicBezTo>
                        <a:cubicBezTo>
                          <a:pt x="0" y="23"/>
                          <a:pt x="3" y="15"/>
                          <a:pt x="10" y="9"/>
                        </a:cubicBezTo>
                        <a:cubicBezTo>
                          <a:pt x="16" y="3"/>
                          <a:pt x="24" y="0"/>
                          <a:pt x="34" y="0"/>
                        </a:cubicBezTo>
                        <a:cubicBezTo>
                          <a:pt x="44" y="0"/>
                          <a:pt x="54" y="4"/>
                          <a:pt x="61" y="13"/>
                        </a:cubicBezTo>
                        <a:cubicBezTo>
                          <a:pt x="68" y="22"/>
                          <a:pt x="72" y="33"/>
                          <a:pt x="72" y="47"/>
                        </a:cubicBezTo>
                        <a:cubicBezTo>
                          <a:pt x="72" y="73"/>
                          <a:pt x="62" y="99"/>
                          <a:pt x="42" y="126"/>
                        </a:cubicBezTo>
                        <a:cubicBezTo>
                          <a:pt x="34" y="136"/>
                          <a:pt x="28" y="140"/>
                          <a:pt x="23" y="140"/>
                        </a:cubicBezTo>
                        <a:cubicBezTo>
                          <a:pt x="16" y="140"/>
                          <a:pt x="13" y="137"/>
                          <a:pt x="13" y="131"/>
                        </a:cubicBezTo>
                        <a:cubicBezTo>
                          <a:pt x="13" y="128"/>
                          <a:pt x="15" y="125"/>
                          <a:pt x="18" y="120"/>
                        </a:cubicBezTo>
                        <a:cubicBezTo>
                          <a:pt x="25" y="112"/>
                          <a:pt x="30" y="103"/>
                          <a:pt x="36" y="92"/>
                        </a:cubicBezTo>
                        <a:cubicBezTo>
                          <a:pt x="41" y="82"/>
                          <a:pt x="43" y="74"/>
                          <a:pt x="43" y="69"/>
                        </a:cubicBezTo>
                        <a:close/>
                        <a:moveTo>
                          <a:pt x="130" y="69"/>
                        </a:moveTo>
                        <a:cubicBezTo>
                          <a:pt x="130" y="64"/>
                          <a:pt x="127" y="61"/>
                          <a:pt x="121" y="61"/>
                        </a:cubicBezTo>
                        <a:cubicBezTo>
                          <a:pt x="112" y="61"/>
                          <a:pt x="112" y="61"/>
                          <a:pt x="112" y="61"/>
                        </a:cubicBezTo>
                        <a:cubicBezTo>
                          <a:pt x="105" y="60"/>
                          <a:pt x="99" y="57"/>
                          <a:pt x="94" y="52"/>
                        </a:cubicBezTo>
                        <a:cubicBezTo>
                          <a:pt x="89" y="46"/>
                          <a:pt x="87" y="40"/>
                          <a:pt x="87" y="32"/>
                        </a:cubicBezTo>
                        <a:cubicBezTo>
                          <a:pt x="87" y="23"/>
                          <a:pt x="90" y="15"/>
                          <a:pt x="96" y="9"/>
                        </a:cubicBezTo>
                        <a:cubicBezTo>
                          <a:pt x="103" y="3"/>
                          <a:pt x="111" y="0"/>
                          <a:pt x="120" y="0"/>
                        </a:cubicBezTo>
                        <a:cubicBezTo>
                          <a:pt x="132" y="0"/>
                          <a:pt x="141" y="4"/>
                          <a:pt x="148" y="13"/>
                        </a:cubicBezTo>
                        <a:cubicBezTo>
                          <a:pt x="155" y="22"/>
                          <a:pt x="159" y="33"/>
                          <a:pt x="159" y="47"/>
                        </a:cubicBezTo>
                        <a:cubicBezTo>
                          <a:pt x="159" y="73"/>
                          <a:pt x="149" y="99"/>
                          <a:pt x="129" y="126"/>
                        </a:cubicBezTo>
                        <a:cubicBezTo>
                          <a:pt x="121" y="136"/>
                          <a:pt x="115" y="140"/>
                          <a:pt x="109" y="140"/>
                        </a:cubicBezTo>
                        <a:cubicBezTo>
                          <a:pt x="103" y="140"/>
                          <a:pt x="100" y="137"/>
                          <a:pt x="100" y="131"/>
                        </a:cubicBezTo>
                        <a:cubicBezTo>
                          <a:pt x="100" y="128"/>
                          <a:pt x="102" y="125"/>
                          <a:pt x="106" y="120"/>
                        </a:cubicBezTo>
                        <a:cubicBezTo>
                          <a:pt x="112" y="112"/>
                          <a:pt x="117" y="103"/>
                          <a:pt x="122" y="92"/>
                        </a:cubicBezTo>
                        <a:cubicBezTo>
                          <a:pt x="127" y="82"/>
                          <a:pt x="130" y="74"/>
                          <a:pt x="13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" name="任意多边形: 形状 5"/>
                  <p:cNvSpPr>
                    <a:spLocks/>
                  </p:cNvSpPr>
                  <p:nvPr/>
                </p:nvSpPr>
                <p:spPr bwMode="auto">
                  <a:xfrm>
                    <a:off x="1983909" y="2663640"/>
                    <a:ext cx="355600" cy="317500"/>
                  </a:xfrm>
                  <a:custGeom>
                    <a:avLst/>
                    <a:gdLst>
                      <a:gd name="T0" fmla="*/ 115 w 158"/>
                      <a:gd name="T1" fmla="*/ 72 h 141"/>
                      <a:gd name="T2" fmla="*/ 124 w 158"/>
                      <a:gd name="T3" fmla="*/ 80 h 141"/>
                      <a:gd name="T4" fmla="*/ 134 w 158"/>
                      <a:gd name="T5" fmla="*/ 80 h 141"/>
                      <a:gd name="T6" fmla="*/ 151 w 158"/>
                      <a:gd name="T7" fmla="*/ 89 h 141"/>
                      <a:gd name="T8" fmla="*/ 158 w 158"/>
                      <a:gd name="T9" fmla="*/ 109 h 141"/>
                      <a:gd name="T10" fmla="*/ 149 w 158"/>
                      <a:gd name="T11" fmla="*/ 132 h 141"/>
                      <a:gd name="T12" fmla="*/ 125 w 158"/>
                      <a:gd name="T13" fmla="*/ 141 h 141"/>
                      <a:gd name="T14" fmla="*/ 98 w 158"/>
                      <a:gd name="T15" fmla="*/ 128 h 141"/>
                      <a:gd name="T16" fmla="*/ 87 w 158"/>
                      <a:gd name="T17" fmla="*/ 94 h 141"/>
                      <a:gd name="T18" fmla="*/ 117 w 158"/>
                      <a:gd name="T19" fmla="*/ 15 h 141"/>
                      <a:gd name="T20" fmla="*/ 136 w 158"/>
                      <a:gd name="T21" fmla="*/ 0 h 141"/>
                      <a:gd name="T22" fmla="*/ 145 w 158"/>
                      <a:gd name="T23" fmla="*/ 10 h 141"/>
                      <a:gd name="T24" fmla="*/ 140 w 158"/>
                      <a:gd name="T25" fmla="*/ 21 h 141"/>
                      <a:gd name="T26" fmla="*/ 123 w 158"/>
                      <a:gd name="T27" fmla="*/ 48 h 141"/>
                      <a:gd name="T28" fmla="*/ 115 w 158"/>
                      <a:gd name="T29" fmla="*/ 72 h 141"/>
                      <a:gd name="T30" fmla="*/ 28 w 158"/>
                      <a:gd name="T31" fmla="*/ 72 h 141"/>
                      <a:gd name="T32" fmla="*/ 37 w 158"/>
                      <a:gd name="T33" fmla="*/ 80 h 141"/>
                      <a:gd name="T34" fmla="*/ 47 w 158"/>
                      <a:gd name="T35" fmla="*/ 80 h 141"/>
                      <a:gd name="T36" fmla="*/ 64 w 158"/>
                      <a:gd name="T37" fmla="*/ 89 h 141"/>
                      <a:gd name="T38" fmla="*/ 72 w 158"/>
                      <a:gd name="T39" fmla="*/ 109 h 141"/>
                      <a:gd name="T40" fmla="*/ 62 w 158"/>
                      <a:gd name="T41" fmla="*/ 132 h 141"/>
                      <a:gd name="T42" fmla="*/ 38 w 158"/>
                      <a:gd name="T43" fmla="*/ 141 h 141"/>
                      <a:gd name="T44" fmla="*/ 10 w 158"/>
                      <a:gd name="T45" fmla="*/ 128 h 141"/>
                      <a:gd name="T46" fmla="*/ 0 w 158"/>
                      <a:gd name="T47" fmla="*/ 94 h 141"/>
                      <a:gd name="T48" fmla="*/ 30 w 158"/>
                      <a:gd name="T49" fmla="*/ 15 h 141"/>
                      <a:gd name="T50" fmla="*/ 49 w 158"/>
                      <a:gd name="T51" fmla="*/ 0 h 141"/>
                      <a:gd name="T52" fmla="*/ 58 w 158"/>
                      <a:gd name="T53" fmla="*/ 10 h 141"/>
                      <a:gd name="T54" fmla="*/ 53 w 158"/>
                      <a:gd name="T55" fmla="*/ 21 h 141"/>
                      <a:gd name="T56" fmla="*/ 36 w 158"/>
                      <a:gd name="T57" fmla="*/ 48 h 141"/>
                      <a:gd name="T58" fmla="*/ 28 w 158"/>
                      <a:gd name="T59" fmla="*/ 72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8" h="141">
                        <a:moveTo>
                          <a:pt x="115" y="72"/>
                        </a:moveTo>
                        <a:cubicBezTo>
                          <a:pt x="115" y="77"/>
                          <a:pt x="118" y="80"/>
                          <a:pt x="124" y="80"/>
                        </a:cubicBezTo>
                        <a:cubicBezTo>
                          <a:pt x="134" y="80"/>
                          <a:pt x="134" y="80"/>
                          <a:pt x="134" y="80"/>
                        </a:cubicBezTo>
                        <a:cubicBezTo>
                          <a:pt x="140" y="80"/>
                          <a:pt x="146" y="83"/>
                          <a:pt x="151" y="89"/>
                        </a:cubicBezTo>
                        <a:cubicBezTo>
                          <a:pt x="156" y="95"/>
                          <a:pt x="158" y="101"/>
                          <a:pt x="158" y="109"/>
                        </a:cubicBezTo>
                        <a:cubicBezTo>
                          <a:pt x="158" y="118"/>
                          <a:pt x="155" y="126"/>
                          <a:pt x="149" y="132"/>
                        </a:cubicBezTo>
                        <a:cubicBezTo>
                          <a:pt x="142" y="138"/>
                          <a:pt x="134" y="141"/>
                          <a:pt x="125" y="141"/>
                        </a:cubicBezTo>
                        <a:cubicBezTo>
                          <a:pt x="114" y="141"/>
                          <a:pt x="105" y="137"/>
                          <a:pt x="98" y="128"/>
                        </a:cubicBezTo>
                        <a:cubicBezTo>
                          <a:pt x="90" y="119"/>
                          <a:pt x="87" y="108"/>
                          <a:pt x="87" y="94"/>
                        </a:cubicBezTo>
                        <a:cubicBezTo>
                          <a:pt x="87" y="68"/>
                          <a:pt x="97" y="42"/>
                          <a:pt x="117" y="15"/>
                        </a:cubicBezTo>
                        <a:cubicBezTo>
                          <a:pt x="124" y="5"/>
                          <a:pt x="130" y="0"/>
                          <a:pt x="136" y="0"/>
                        </a:cubicBezTo>
                        <a:cubicBezTo>
                          <a:pt x="142" y="0"/>
                          <a:pt x="145" y="4"/>
                          <a:pt x="145" y="10"/>
                        </a:cubicBezTo>
                        <a:cubicBezTo>
                          <a:pt x="145" y="13"/>
                          <a:pt x="144" y="16"/>
                          <a:pt x="140" y="21"/>
                        </a:cubicBezTo>
                        <a:cubicBezTo>
                          <a:pt x="134" y="29"/>
                          <a:pt x="128" y="38"/>
                          <a:pt x="123" y="48"/>
                        </a:cubicBezTo>
                        <a:cubicBezTo>
                          <a:pt x="118" y="59"/>
                          <a:pt x="115" y="67"/>
                          <a:pt x="115" y="72"/>
                        </a:cubicBezTo>
                        <a:close/>
                        <a:moveTo>
                          <a:pt x="28" y="72"/>
                        </a:moveTo>
                        <a:cubicBezTo>
                          <a:pt x="28" y="77"/>
                          <a:pt x="31" y="80"/>
                          <a:pt x="37" y="80"/>
                        </a:cubicBezTo>
                        <a:cubicBezTo>
                          <a:pt x="47" y="80"/>
                          <a:pt x="47" y="80"/>
                          <a:pt x="47" y="80"/>
                        </a:cubicBezTo>
                        <a:cubicBezTo>
                          <a:pt x="53" y="80"/>
                          <a:pt x="59" y="83"/>
                          <a:pt x="64" y="89"/>
                        </a:cubicBezTo>
                        <a:cubicBezTo>
                          <a:pt x="69" y="95"/>
                          <a:pt x="72" y="101"/>
                          <a:pt x="72" y="109"/>
                        </a:cubicBezTo>
                        <a:cubicBezTo>
                          <a:pt x="72" y="118"/>
                          <a:pt x="68" y="126"/>
                          <a:pt x="62" y="132"/>
                        </a:cubicBezTo>
                        <a:cubicBezTo>
                          <a:pt x="56" y="138"/>
                          <a:pt x="48" y="141"/>
                          <a:pt x="38" y="141"/>
                        </a:cubicBezTo>
                        <a:cubicBezTo>
                          <a:pt x="27" y="141"/>
                          <a:pt x="18" y="137"/>
                          <a:pt x="10" y="128"/>
                        </a:cubicBezTo>
                        <a:cubicBezTo>
                          <a:pt x="3" y="119"/>
                          <a:pt x="0" y="108"/>
                          <a:pt x="0" y="94"/>
                        </a:cubicBezTo>
                        <a:cubicBezTo>
                          <a:pt x="0" y="68"/>
                          <a:pt x="10" y="42"/>
                          <a:pt x="30" y="15"/>
                        </a:cubicBezTo>
                        <a:cubicBezTo>
                          <a:pt x="37" y="5"/>
                          <a:pt x="44" y="0"/>
                          <a:pt x="49" y="0"/>
                        </a:cubicBezTo>
                        <a:cubicBezTo>
                          <a:pt x="55" y="0"/>
                          <a:pt x="58" y="4"/>
                          <a:pt x="58" y="10"/>
                        </a:cubicBezTo>
                        <a:cubicBezTo>
                          <a:pt x="58" y="13"/>
                          <a:pt x="56" y="16"/>
                          <a:pt x="53" y="21"/>
                        </a:cubicBezTo>
                        <a:cubicBezTo>
                          <a:pt x="47" y="29"/>
                          <a:pt x="41" y="38"/>
                          <a:pt x="36" y="48"/>
                        </a:cubicBezTo>
                        <a:cubicBezTo>
                          <a:pt x="31" y="59"/>
                          <a:pt x="28" y="67"/>
                          <a:pt x="28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8" name="组合 27"/>
                <p:cNvGrpSpPr>
                  <a:grpSpLocks noChangeAspect="1"/>
                </p:cNvGrpSpPr>
                <p:nvPr/>
              </p:nvGrpSpPr>
              <p:grpSpPr>
                <a:xfrm>
                  <a:off x="3390079" y="1686422"/>
                  <a:ext cx="2515318" cy="2520000"/>
                  <a:chOff x="4052421" y="2654115"/>
                  <a:chExt cx="1704976" cy="1708150"/>
                </a:xfrm>
                <a:solidFill>
                  <a:schemeClr val="accent2"/>
                </a:solidFill>
              </p:grpSpPr>
              <p:sp>
                <p:nvSpPr>
                  <p:cNvPr id="39" name="任意多边形: 形状 8"/>
                  <p:cNvSpPr>
                    <a:spLocks/>
                  </p:cNvSpPr>
                  <p:nvPr/>
                </p:nvSpPr>
                <p:spPr bwMode="auto">
                  <a:xfrm>
                    <a:off x="4052421" y="2735078"/>
                    <a:ext cx="471488" cy="1528763"/>
                  </a:xfrm>
                  <a:custGeom>
                    <a:avLst/>
                    <a:gdLst>
                      <a:gd name="T0" fmla="*/ 25 w 209"/>
                      <a:gd name="T1" fmla="*/ 340 h 679"/>
                      <a:gd name="T2" fmla="*/ 209 w 209"/>
                      <a:gd name="T3" fmla="*/ 29 h 679"/>
                      <a:gd name="T4" fmla="*/ 209 w 209"/>
                      <a:gd name="T5" fmla="*/ 0 h 679"/>
                      <a:gd name="T6" fmla="*/ 0 w 209"/>
                      <a:gd name="T7" fmla="*/ 340 h 679"/>
                      <a:gd name="T8" fmla="*/ 209 w 209"/>
                      <a:gd name="T9" fmla="*/ 679 h 679"/>
                      <a:gd name="T10" fmla="*/ 209 w 209"/>
                      <a:gd name="T11" fmla="*/ 651 h 679"/>
                      <a:gd name="T12" fmla="*/ 25 w 209"/>
                      <a:gd name="T13" fmla="*/ 34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9" h="679">
                        <a:moveTo>
                          <a:pt x="25" y="340"/>
                        </a:moveTo>
                        <a:cubicBezTo>
                          <a:pt x="25" y="206"/>
                          <a:pt x="97" y="89"/>
                          <a:pt x="209" y="29"/>
                        </a:cubicBezTo>
                        <a:cubicBezTo>
                          <a:pt x="209" y="0"/>
                          <a:pt x="209" y="0"/>
                          <a:pt x="209" y="0"/>
                        </a:cubicBezTo>
                        <a:cubicBezTo>
                          <a:pt x="85" y="63"/>
                          <a:pt x="0" y="192"/>
                          <a:pt x="0" y="340"/>
                        </a:cubicBezTo>
                        <a:cubicBezTo>
                          <a:pt x="0" y="488"/>
                          <a:pt x="85" y="617"/>
                          <a:pt x="209" y="679"/>
                        </a:cubicBezTo>
                        <a:cubicBezTo>
                          <a:pt x="209" y="651"/>
                          <a:pt x="209" y="651"/>
                          <a:pt x="209" y="651"/>
                        </a:cubicBezTo>
                        <a:cubicBezTo>
                          <a:pt x="97" y="590"/>
                          <a:pt x="25" y="474"/>
                          <a:pt x="25" y="3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0" name="任意多边形: 形状 9"/>
                  <p:cNvSpPr>
                    <a:spLocks/>
                  </p:cNvSpPr>
                  <p:nvPr/>
                </p:nvSpPr>
                <p:spPr bwMode="auto">
                  <a:xfrm>
                    <a:off x="5270034" y="2728728"/>
                    <a:ext cx="487363" cy="1544638"/>
                  </a:xfrm>
                  <a:custGeom>
                    <a:avLst/>
                    <a:gdLst>
                      <a:gd name="T0" fmla="*/ 216 w 216"/>
                      <a:gd name="T1" fmla="*/ 343 h 686"/>
                      <a:gd name="T2" fmla="*/ 0 w 216"/>
                      <a:gd name="T3" fmla="*/ 0 h 686"/>
                      <a:gd name="T4" fmla="*/ 0 w 216"/>
                      <a:gd name="T5" fmla="*/ 28 h 686"/>
                      <a:gd name="T6" fmla="*/ 191 w 216"/>
                      <a:gd name="T7" fmla="*/ 343 h 686"/>
                      <a:gd name="T8" fmla="*/ 0 w 216"/>
                      <a:gd name="T9" fmla="*/ 657 h 686"/>
                      <a:gd name="T10" fmla="*/ 0 w 216"/>
                      <a:gd name="T11" fmla="*/ 686 h 686"/>
                      <a:gd name="T12" fmla="*/ 216 w 216"/>
                      <a:gd name="T13" fmla="*/ 343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686">
                        <a:moveTo>
                          <a:pt x="216" y="343"/>
                        </a:moveTo>
                        <a:cubicBezTo>
                          <a:pt x="216" y="192"/>
                          <a:pt x="128" y="62"/>
                          <a:pt x="0" y="0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116" y="88"/>
                          <a:pt x="191" y="206"/>
                          <a:pt x="191" y="343"/>
                        </a:cubicBezTo>
                        <a:cubicBezTo>
                          <a:pt x="191" y="479"/>
                          <a:pt x="116" y="598"/>
                          <a:pt x="0" y="657"/>
                        </a:cubicBezTo>
                        <a:cubicBezTo>
                          <a:pt x="0" y="686"/>
                          <a:pt x="0" y="686"/>
                          <a:pt x="0" y="686"/>
                        </a:cubicBezTo>
                        <a:cubicBezTo>
                          <a:pt x="128" y="624"/>
                          <a:pt x="216" y="494"/>
                          <a:pt x="216" y="3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" name="任意多边形: 形状 10"/>
                  <p:cNvSpPr>
                    <a:spLocks/>
                  </p:cNvSpPr>
                  <p:nvPr/>
                </p:nvSpPr>
                <p:spPr bwMode="auto">
                  <a:xfrm>
                    <a:off x="4665196" y="4057465"/>
                    <a:ext cx="463550" cy="304800"/>
                  </a:xfrm>
                  <a:custGeom>
                    <a:avLst/>
                    <a:gdLst>
                      <a:gd name="T0" fmla="*/ 0 w 206"/>
                      <a:gd name="T1" fmla="*/ 43 h 136"/>
                      <a:gd name="T2" fmla="*/ 43 w 206"/>
                      <a:gd name="T3" fmla="*/ 0 h 136"/>
                      <a:gd name="T4" fmla="*/ 88 w 206"/>
                      <a:gd name="T5" fmla="*/ 49 h 136"/>
                      <a:gd name="T6" fmla="*/ 21 w 206"/>
                      <a:gd name="T7" fmla="*/ 136 h 136"/>
                      <a:gd name="T8" fmla="*/ 16 w 206"/>
                      <a:gd name="T9" fmla="*/ 128 h 136"/>
                      <a:gd name="T10" fmla="*/ 65 w 206"/>
                      <a:gd name="T11" fmla="*/ 78 h 136"/>
                      <a:gd name="T12" fmla="*/ 40 w 206"/>
                      <a:gd name="T13" fmla="*/ 87 h 136"/>
                      <a:gd name="T14" fmla="*/ 0 w 206"/>
                      <a:gd name="T15" fmla="*/ 43 h 136"/>
                      <a:gd name="T16" fmla="*/ 118 w 206"/>
                      <a:gd name="T17" fmla="*/ 43 h 136"/>
                      <a:gd name="T18" fmla="*/ 161 w 206"/>
                      <a:gd name="T19" fmla="*/ 0 h 136"/>
                      <a:gd name="T20" fmla="*/ 206 w 206"/>
                      <a:gd name="T21" fmla="*/ 49 h 136"/>
                      <a:gd name="T22" fmla="*/ 140 w 206"/>
                      <a:gd name="T23" fmla="*/ 136 h 136"/>
                      <a:gd name="T24" fmla="*/ 135 w 206"/>
                      <a:gd name="T25" fmla="*/ 128 h 136"/>
                      <a:gd name="T26" fmla="*/ 183 w 206"/>
                      <a:gd name="T27" fmla="*/ 78 h 136"/>
                      <a:gd name="T28" fmla="*/ 158 w 206"/>
                      <a:gd name="T29" fmla="*/ 87 h 136"/>
                      <a:gd name="T30" fmla="*/ 118 w 206"/>
                      <a:gd name="T31" fmla="*/ 43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6">
                        <a:moveTo>
                          <a:pt x="0" y="43"/>
                        </a:moveTo>
                        <a:cubicBezTo>
                          <a:pt x="0" y="15"/>
                          <a:pt x="25" y="0"/>
                          <a:pt x="43" y="0"/>
                        </a:cubicBezTo>
                        <a:cubicBezTo>
                          <a:pt x="61" y="0"/>
                          <a:pt x="88" y="17"/>
                          <a:pt x="88" y="49"/>
                        </a:cubicBezTo>
                        <a:cubicBezTo>
                          <a:pt x="88" y="98"/>
                          <a:pt x="49" y="133"/>
                          <a:pt x="21" y="136"/>
                        </a:cubicBezTo>
                        <a:cubicBezTo>
                          <a:pt x="19" y="133"/>
                          <a:pt x="16" y="128"/>
                          <a:pt x="16" y="128"/>
                        </a:cubicBezTo>
                        <a:cubicBezTo>
                          <a:pt x="29" y="123"/>
                          <a:pt x="63" y="99"/>
                          <a:pt x="65" y="78"/>
                        </a:cubicBezTo>
                        <a:cubicBezTo>
                          <a:pt x="55" y="84"/>
                          <a:pt x="51" y="87"/>
                          <a:pt x="40" y="87"/>
                        </a:cubicBezTo>
                        <a:cubicBezTo>
                          <a:pt x="16" y="87"/>
                          <a:pt x="0" y="65"/>
                          <a:pt x="0" y="43"/>
                        </a:cubicBezTo>
                        <a:close/>
                        <a:moveTo>
                          <a:pt x="118" y="43"/>
                        </a:moveTo>
                        <a:cubicBezTo>
                          <a:pt x="118" y="15"/>
                          <a:pt x="144" y="0"/>
                          <a:pt x="161" y="0"/>
                        </a:cubicBezTo>
                        <a:cubicBezTo>
                          <a:pt x="179" y="0"/>
                          <a:pt x="206" y="17"/>
                          <a:pt x="206" y="49"/>
                        </a:cubicBezTo>
                        <a:cubicBezTo>
                          <a:pt x="206" y="98"/>
                          <a:pt x="167" y="133"/>
                          <a:pt x="140" y="136"/>
                        </a:cubicBezTo>
                        <a:cubicBezTo>
                          <a:pt x="138" y="133"/>
                          <a:pt x="135" y="128"/>
                          <a:pt x="135" y="128"/>
                        </a:cubicBezTo>
                        <a:cubicBezTo>
                          <a:pt x="147" y="123"/>
                          <a:pt x="181" y="99"/>
                          <a:pt x="183" y="78"/>
                        </a:cubicBezTo>
                        <a:cubicBezTo>
                          <a:pt x="174" y="84"/>
                          <a:pt x="170" y="87"/>
                          <a:pt x="158" y="87"/>
                        </a:cubicBezTo>
                        <a:cubicBezTo>
                          <a:pt x="135" y="87"/>
                          <a:pt x="118" y="65"/>
                          <a:pt x="118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" name="任意多边形: 形状 11"/>
                  <p:cNvSpPr>
                    <a:spLocks/>
                  </p:cNvSpPr>
                  <p:nvPr/>
                </p:nvSpPr>
                <p:spPr bwMode="auto">
                  <a:xfrm>
                    <a:off x="4665196" y="2654115"/>
                    <a:ext cx="463550" cy="307975"/>
                  </a:xfrm>
                  <a:custGeom>
                    <a:avLst/>
                    <a:gdLst>
                      <a:gd name="T0" fmla="*/ 206 w 206"/>
                      <a:gd name="T1" fmla="*/ 94 h 137"/>
                      <a:gd name="T2" fmla="*/ 163 w 206"/>
                      <a:gd name="T3" fmla="*/ 137 h 137"/>
                      <a:gd name="T4" fmla="*/ 118 w 206"/>
                      <a:gd name="T5" fmla="*/ 88 h 137"/>
                      <a:gd name="T6" fmla="*/ 185 w 206"/>
                      <a:gd name="T7" fmla="*/ 0 h 137"/>
                      <a:gd name="T8" fmla="*/ 190 w 206"/>
                      <a:gd name="T9" fmla="*/ 9 h 137"/>
                      <a:gd name="T10" fmla="*/ 141 w 206"/>
                      <a:gd name="T11" fmla="*/ 59 h 137"/>
                      <a:gd name="T12" fmla="*/ 166 w 206"/>
                      <a:gd name="T13" fmla="*/ 50 h 137"/>
                      <a:gd name="T14" fmla="*/ 206 w 206"/>
                      <a:gd name="T15" fmla="*/ 94 h 137"/>
                      <a:gd name="T16" fmla="*/ 88 w 206"/>
                      <a:gd name="T17" fmla="*/ 94 h 137"/>
                      <a:gd name="T18" fmla="*/ 45 w 206"/>
                      <a:gd name="T19" fmla="*/ 137 h 137"/>
                      <a:gd name="T20" fmla="*/ 0 w 206"/>
                      <a:gd name="T21" fmla="*/ 88 h 137"/>
                      <a:gd name="T22" fmla="*/ 67 w 206"/>
                      <a:gd name="T23" fmla="*/ 0 h 137"/>
                      <a:gd name="T24" fmla="*/ 71 w 206"/>
                      <a:gd name="T25" fmla="*/ 9 h 137"/>
                      <a:gd name="T26" fmla="*/ 23 w 206"/>
                      <a:gd name="T27" fmla="*/ 59 h 137"/>
                      <a:gd name="T28" fmla="*/ 48 w 206"/>
                      <a:gd name="T29" fmla="*/ 50 h 137"/>
                      <a:gd name="T30" fmla="*/ 88 w 206"/>
                      <a:gd name="T31" fmla="*/ 9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7">
                        <a:moveTo>
                          <a:pt x="206" y="94"/>
                        </a:moveTo>
                        <a:cubicBezTo>
                          <a:pt x="206" y="122"/>
                          <a:pt x="181" y="137"/>
                          <a:pt x="163" y="137"/>
                        </a:cubicBezTo>
                        <a:cubicBezTo>
                          <a:pt x="145" y="137"/>
                          <a:pt x="118" y="119"/>
                          <a:pt x="118" y="88"/>
                        </a:cubicBezTo>
                        <a:cubicBezTo>
                          <a:pt x="118" y="39"/>
                          <a:pt x="157" y="4"/>
                          <a:pt x="185" y="0"/>
                        </a:cubicBezTo>
                        <a:cubicBezTo>
                          <a:pt x="187" y="4"/>
                          <a:pt x="190" y="9"/>
                          <a:pt x="190" y="9"/>
                        </a:cubicBezTo>
                        <a:cubicBezTo>
                          <a:pt x="177" y="14"/>
                          <a:pt x="143" y="38"/>
                          <a:pt x="141" y="59"/>
                        </a:cubicBezTo>
                        <a:cubicBezTo>
                          <a:pt x="151" y="53"/>
                          <a:pt x="155" y="50"/>
                          <a:pt x="166" y="50"/>
                        </a:cubicBezTo>
                        <a:cubicBezTo>
                          <a:pt x="190" y="50"/>
                          <a:pt x="206" y="72"/>
                          <a:pt x="206" y="94"/>
                        </a:cubicBezTo>
                        <a:close/>
                        <a:moveTo>
                          <a:pt x="88" y="94"/>
                        </a:moveTo>
                        <a:cubicBezTo>
                          <a:pt x="88" y="122"/>
                          <a:pt x="62" y="137"/>
                          <a:pt x="45" y="137"/>
                        </a:cubicBezTo>
                        <a:cubicBezTo>
                          <a:pt x="27" y="137"/>
                          <a:pt x="0" y="119"/>
                          <a:pt x="0" y="88"/>
                        </a:cubicBezTo>
                        <a:cubicBezTo>
                          <a:pt x="0" y="39"/>
                          <a:pt x="39" y="4"/>
                          <a:pt x="67" y="0"/>
                        </a:cubicBezTo>
                        <a:cubicBezTo>
                          <a:pt x="69" y="4"/>
                          <a:pt x="71" y="9"/>
                          <a:pt x="71" y="9"/>
                        </a:cubicBezTo>
                        <a:cubicBezTo>
                          <a:pt x="59" y="14"/>
                          <a:pt x="25" y="38"/>
                          <a:pt x="23" y="59"/>
                        </a:cubicBezTo>
                        <a:cubicBezTo>
                          <a:pt x="32" y="53"/>
                          <a:pt x="36" y="50"/>
                          <a:pt x="48" y="50"/>
                        </a:cubicBezTo>
                        <a:cubicBezTo>
                          <a:pt x="71" y="50"/>
                          <a:pt x="88" y="72"/>
                          <a:pt x="88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9" name="组合 28"/>
                <p:cNvGrpSpPr>
                  <a:grpSpLocks noChangeAspect="1"/>
                </p:cNvGrpSpPr>
                <p:nvPr/>
              </p:nvGrpSpPr>
              <p:grpSpPr>
                <a:xfrm>
                  <a:off x="6311765" y="1717593"/>
                  <a:ext cx="2529257" cy="2520000"/>
                  <a:chOff x="6281271" y="2603315"/>
                  <a:chExt cx="1735138" cy="1728788"/>
                </a:xfrm>
                <a:solidFill>
                  <a:schemeClr val="accent3"/>
                </a:solidFill>
              </p:grpSpPr>
              <p:sp>
                <p:nvSpPr>
                  <p:cNvPr id="35" name="任意多边形: 形状 14"/>
                  <p:cNvSpPr>
                    <a:spLocks/>
                  </p:cNvSpPr>
                  <p:nvPr/>
                </p:nvSpPr>
                <p:spPr bwMode="auto">
                  <a:xfrm>
                    <a:off x="6306671" y="3062103"/>
                    <a:ext cx="1214438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任意多边形: 形状 15"/>
                  <p:cNvSpPr>
                    <a:spLocks/>
                  </p:cNvSpPr>
                  <p:nvPr/>
                </p:nvSpPr>
                <p:spPr bwMode="auto">
                  <a:xfrm>
                    <a:off x="6755934" y="2674753"/>
                    <a:ext cx="1206500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7" name="任意多边形: 形状 16"/>
                  <p:cNvSpPr>
                    <a:spLocks/>
                  </p:cNvSpPr>
                  <p:nvPr/>
                </p:nvSpPr>
                <p:spPr bwMode="auto">
                  <a:xfrm>
                    <a:off x="6281271" y="2603315"/>
                    <a:ext cx="315913" cy="265113"/>
                  </a:xfrm>
                  <a:custGeom>
                    <a:avLst/>
                    <a:gdLst>
                      <a:gd name="T0" fmla="*/ 68 w 140"/>
                      <a:gd name="T1" fmla="*/ 4 h 118"/>
                      <a:gd name="T2" fmla="*/ 80 w 140"/>
                      <a:gd name="T3" fmla="*/ 0 h 118"/>
                      <a:gd name="T4" fmla="*/ 95 w 140"/>
                      <a:gd name="T5" fmla="*/ 7 h 118"/>
                      <a:gd name="T6" fmla="*/ 107 w 140"/>
                      <a:gd name="T7" fmla="*/ 20 h 118"/>
                      <a:gd name="T8" fmla="*/ 127 w 140"/>
                      <a:gd name="T9" fmla="*/ 62 h 118"/>
                      <a:gd name="T10" fmla="*/ 140 w 140"/>
                      <a:gd name="T11" fmla="*/ 106 h 118"/>
                      <a:gd name="T12" fmla="*/ 132 w 140"/>
                      <a:gd name="T13" fmla="*/ 113 h 118"/>
                      <a:gd name="T14" fmla="*/ 125 w 140"/>
                      <a:gd name="T15" fmla="*/ 118 h 118"/>
                      <a:gd name="T16" fmla="*/ 123 w 140"/>
                      <a:gd name="T17" fmla="*/ 118 h 118"/>
                      <a:gd name="T18" fmla="*/ 121 w 140"/>
                      <a:gd name="T19" fmla="*/ 118 h 118"/>
                      <a:gd name="T20" fmla="*/ 85 w 140"/>
                      <a:gd name="T21" fmla="*/ 63 h 118"/>
                      <a:gd name="T22" fmla="*/ 78 w 140"/>
                      <a:gd name="T23" fmla="*/ 53 h 118"/>
                      <a:gd name="T24" fmla="*/ 72 w 140"/>
                      <a:gd name="T25" fmla="*/ 43 h 118"/>
                      <a:gd name="T26" fmla="*/ 63 w 140"/>
                      <a:gd name="T27" fmla="*/ 16 h 118"/>
                      <a:gd name="T28" fmla="*/ 68 w 140"/>
                      <a:gd name="T29" fmla="*/ 4 h 118"/>
                      <a:gd name="T30" fmla="*/ 5 w 140"/>
                      <a:gd name="T31" fmla="*/ 4 h 118"/>
                      <a:gd name="T32" fmla="*/ 17 w 140"/>
                      <a:gd name="T33" fmla="*/ 0 h 118"/>
                      <a:gd name="T34" fmla="*/ 32 w 140"/>
                      <a:gd name="T35" fmla="*/ 7 h 118"/>
                      <a:gd name="T36" fmla="*/ 45 w 140"/>
                      <a:gd name="T37" fmla="*/ 20 h 118"/>
                      <a:gd name="T38" fmla="*/ 64 w 140"/>
                      <a:gd name="T39" fmla="*/ 62 h 118"/>
                      <a:gd name="T40" fmla="*/ 77 w 140"/>
                      <a:gd name="T41" fmla="*/ 106 h 118"/>
                      <a:gd name="T42" fmla="*/ 69 w 140"/>
                      <a:gd name="T43" fmla="*/ 113 h 118"/>
                      <a:gd name="T44" fmla="*/ 61 w 140"/>
                      <a:gd name="T45" fmla="*/ 118 h 118"/>
                      <a:gd name="T46" fmla="*/ 59 w 140"/>
                      <a:gd name="T47" fmla="*/ 118 h 118"/>
                      <a:gd name="T48" fmla="*/ 57 w 140"/>
                      <a:gd name="T49" fmla="*/ 118 h 118"/>
                      <a:gd name="T50" fmla="*/ 22 w 140"/>
                      <a:gd name="T51" fmla="*/ 63 h 118"/>
                      <a:gd name="T52" fmla="*/ 15 w 140"/>
                      <a:gd name="T53" fmla="*/ 53 h 118"/>
                      <a:gd name="T54" fmla="*/ 8 w 140"/>
                      <a:gd name="T55" fmla="*/ 43 h 118"/>
                      <a:gd name="T56" fmla="*/ 0 w 140"/>
                      <a:gd name="T57" fmla="*/ 16 h 118"/>
                      <a:gd name="T58" fmla="*/ 5 w 140"/>
                      <a:gd name="T59" fmla="*/ 4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8">
                        <a:moveTo>
                          <a:pt x="68" y="4"/>
                        </a:moveTo>
                        <a:cubicBezTo>
                          <a:pt x="72" y="1"/>
                          <a:pt x="76" y="0"/>
                          <a:pt x="80" y="0"/>
                        </a:cubicBezTo>
                        <a:cubicBezTo>
                          <a:pt x="84" y="0"/>
                          <a:pt x="89" y="2"/>
                          <a:pt x="95" y="7"/>
                        </a:cubicBezTo>
                        <a:cubicBezTo>
                          <a:pt x="101" y="12"/>
                          <a:pt x="105" y="16"/>
                          <a:pt x="107" y="20"/>
                        </a:cubicBezTo>
                        <a:cubicBezTo>
                          <a:pt x="115" y="32"/>
                          <a:pt x="121" y="45"/>
                          <a:pt x="127" y="62"/>
                        </a:cubicBezTo>
                        <a:cubicBezTo>
                          <a:pt x="133" y="78"/>
                          <a:pt x="137" y="93"/>
                          <a:pt x="140" y="106"/>
                        </a:cubicBezTo>
                        <a:cubicBezTo>
                          <a:pt x="139" y="107"/>
                          <a:pt x="136" y="109"/>
                          <a:pt x="132" y="113"/>
                        </a:cubicBezTo>
                        <a:cubicBezTo>
                          <a:pt x="128" y="117"/>
                          <a:pt x="126" y="118"/>
                          <a:pt x="125" y="118"/>
                        </a:cubicBezTo>
                        <a:cubicBezTo>
                          <a:pt x="124" y="118"/>
                          <a:pt x="123" y="118"/>
                          <a:pt x="123" y="118"/>
                        </a:cubicBezTo>
                        <a:cubicBezTo>
                          <a:pt x="122" y="118"/>
                          <a:pt x="121" y="118"/>
                          <a:pt x="121" y="118"/>
                        </a:cubicBezTo>
                        <a:cubicBezTo>
                          <a:pt x="108" y="101"/>
                          <a:pt x="96" y="83"/>
                          <a:pt x="85" y="63"/>
                        </a:cubicBezTo>
                        <a:cubicBezTo>
                          <a:pt x="83" y="60"/>
                          <a:pt x="81" y="56"/>
                          <a:pt x="78" y="53"/>
                        </a:cubicBezTo>
                        <a:cubicBezTo>
                          <a:pt x="76" y="50"/>
                          <a:pt x="74" y="46"/>
                          <a:pt x="72" y="43"/>
                        </a:cubicBezTo>
                        <a:cubicBezTo>
                          <a:pt x="66" y="35"/>
                          <a:pt x="63" y="25"/>
                          <a:pt x="63" y="16"/>
                        </a:cubicBezTo>
                        <a:cubicBezTo>
                          <a:pt x="63" y="11"/>
                          <a:pt x="65" y="7"/>
                          <a:pt x="68" y="4"/>
                        </a:cubicBezTo>
                        <a:close/>
                        <a:moveTo>
                          <a:pt x="5" y="4"/>
                        </a:moveTo>
                        <a:cubicBezTo>
                          <a:pt x="8" y="1"/>
                          <a:pt x="12" y="0"/>
                          <a:pt x="17" y="0"/>
                        </a:cubicBezTo>
                        <a:cubicBezTo>
                          <a:pt x="22" y="0"/>
                          <a:pt x="27" y="2"/>
                          <a:pt x="32" y="7"/>
                        </a:cubicBezTo>
                        <a:cubicBezTo>
                          <a:pt x="38" y="12"/>
                          <a:pt x="42" y="16"/>
                          <a:pt x="45" y="20"/>
                        </a:cubicBezTo>
                        <a:cubicBezTo>
                          <a:pt x="52" y="32"/>
                          <a:pt x="58" y="45"/>
                          <a:pt x="64" y="62"/>
                        </a:cubicBezTo>
                        <a:cubicBezTo>
                          <a:pt x="70" y="78"/>
                          <a:pt x="74" y="93"/>
                          <a:pt x="77" y="106"/>
                        </a:cubicBezTo>
                        <a:cubicBezTo>
                          <a:pt x="76" y="107"/>
                          <a:pt x="73" y="109"/>
                          <a:pt x="69" y="113"/>
                        </a:cubicBezTo>
                        <a:cubicBezTo>
                          <a:pt x="65" y="117"/>
                          <a:pt x="63" y="118"/>
                          <a:pt x="61" y="118"/>
                        </a:cubicBezTo>
                        <a:cubicBezTo>
                          <a:pt x="61" y="118"/>
                          <a:pt x="60" y="118"/>
                          <a:pt x="59" y="118"/>
                        </a:cubicBezTo>
                        <a:cubicBezTo>
                          <a:pt x="58" y="118"/>
                          <a:pt x="58" y="118"/>
                          <a:pt x="57" y="118"/>
                        </a:cubicBezTo>
                        <a:cubicBezTo>
                          <a:pt x="44" y="101"/>
                          <a:pt x="32" y="83"/>
                          <a:pt x="22" y="63"/>
                        </a:cubicBezTo>
                        <a:cubicBezTo>
                          <a:pt x="20" y="60"/>
                          <a:pt x="17" y="56"/>
                          <a:pt x="15" y="53"/>
                        </a:cubicBezTo>
                        <a:cubicBezTo>
                          <a:pt x="13" y="50"/>
                          <a:pt x="11" y="46"/>
                          <a:pt x="8" y="43"/>
                        </a:cubicBezTo>
                        <a:cubicBezTo>
                          <a:pt x="3" y="35"/>
                          <a:pt x="0" y="25"/>
                          <a:pt x="0" y="16"/>
                        </a:cubicBezTo>
                        <a:cubicBezTo>
                          <a:pt x="0" y="11"/>
                          <a:pt x="2" y="7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8" name="任意多边形: 形状 17"/>
                  <p:cNvSpPr>
                    <a:spLocks/>
                  </p:cNvSpPr>
                  <p:nvPr/>
                </p:nvSpPr>
                <p:spPr bwMode="auto">
                  <a:xfrm>
                    <a:off x="7702084" y="4057465"/>
                    <a:ext cx="314325" cy="266700"/>
                  </a:xfrm>
                  <a:custGeom>
                    <a:avLst/>
                    <a:gdLst>
                      <a:gd name="T0" fmla="*/ 72 w 140"/>
                      <a:gd name="T1" fmla="*/ 114 h 119"/>
                      <a:gd name="T2" fmla="*/ 60 w 140"/>
                      <a:gd name="T3" fmla="*/ 119 h 119"/>
                      <a:gd name="T4" fmla="*/ 45 w 140"/>
                      <a:gd name="T5" fmla="*/ 112 h 119"/>
                      <a:gd name="T6" fmla="*/ 32 w 140"/>
                      <a:gd name="T7" fmla="*/ 99 h 119"/>
                      <a:gd name="T8" fmla="*/ 13 w 140"/>
                      <a:gd name="T9" fmla="*/ 57 h 119"/>
                      <a:gd name="T10" fmla="*/ 0 w 140"/>
                      <a:gd name="T11" fmla="*/ 13 h 119"/>
                      <a:gd name="T12" fmla="*/ 8 w 140"/>
                      <a:gd name="T13" fmla="*/ 6 h 119"/>
                      <a:gd name="T14" fmla="*/ 15 w 140"/>
                      <a:gd name="T15" fmla="*/ 0 h 119"/>
                      <a:gd name="T16" fmla="*/ 17 w 140"/>
                      <a:gd name="T17" fmla="*/ 1 h 119"/>
                      <a:gd name="T18" fmla="*/ 19 w 140"/>
                      <a:gd name="T19" fmla="*/ 1 h 119"/>
                      <a:gd name="T20" fmla="*/ 55 w 140"/>
                      <a:gd name="T21" fmla="*/ 55 h 119"/>
                      <a:gd name="T22" fmla="*/ 61 w 140"/>
                      <a:gd name="T23" fmla="*/ 66 h 119"/>
                      <a:gd name="T24" fmla="*/ 68 w 140"/>
                      <a:gd name="T25" fmla="*/ 75 h 119"/>
                      <a:gd name="T26" fmla="*/ 77 w 140"/>
                      <a:gd name="T27" fmla="*/ 103 h 119"/>
                      <a:gd name="T28" fmla="*/ 72 w 140"/>
                      <a:gd name="T29" fmla="*/ 114 h 119"/>
                      <a:gd name="T30" fmla="*/ 135 w 140"/>
                      <a:gd name="T31" fmla="*/ 114 h 119"/>
                      <a:gd name="T32" fmla="*/ 123 w 140"/>
                      <a:gd name="T33" fmla="*/ 119 h 119"/>
                      <a:gd name="T34" fmla="*/ 108 w 140"/>
                      <a:gd name="T35" fmla="*/ 112 h 119"/>
                      <a:gd name="T36" fmla="*/ 95 w 140"/>
                      <a:gd name="T37" fmla="*/ 99 h 119"/>
                      <a:gd name="T38" fmla="*/ 76 w 140"/>
                      <a:gd name="T39" fmla="*/ 57 h 119"/>
                      <a:gd name="T40" fmla="*/ 63 w 140"/>
                      <a:gd name="T41" fmla="*/ 13 h 119"/>
                      <a:gd name="T42" fmla="*/ 71 w 140"/>
                      <a:gd name="T43" fmla="*/ 6 h 119"/>
                      <a:gd name="T44" fmla="*/ 79 w 140"/>
                      <a:gd name="T45" fmla="*/ 0 h 119"/>
                      <a:gd name="T46" fmla="*/ 81 w 140"/>
                      <a:gd name="T47" fmla="*/ 1 h 119"/>
                      <a:gd name="T48" fmla="*/ 83 w 140"/>
                      <a:gd name="T49" fmla="*/ 1 h 119"/>
                      <a:gd name="T50" fmla="*/ 118 w 140"/>
                      <a:gd name="T51" fmla="*/ 55 h 119"/>
                      <a:gd name="T52" fmla="*/ 125 w 140"/>
                      <a:gd name="T53" fmla="*/ 66 h 119"/>
                      <a:gd name="T54" fmla="*/ 132 w 140"/>
                      <a:gd name="T55" fmla="*/ 75 h 119"/>
                      <a:gd name="T56" fmla="*/ 140 w 140"/>
                      <a:gd name="T57" fmla="*/ 103 h 119"/>
                      <a:gd name="T58" fmla="*/ 135 w 140"/>
                      <a:gd name="T5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9">
                        <a:moveTo>
                          <a:pt x="72" y="114"/>
                        </a:moveTo>
                        <a:cubicBezTo>
                          <a:pt x="68" y="117"/>
                          <a:pt x="64" y="119"/>
                          <a:pt x="60" y="119"/>
                        </a:cubicBezTo>
                        <a:cubicBezTo>
                          <a:pt x="56" y="119"/>
                          <a:pt x="51" y="116"/>
                          <a:pt x="45" y="112"/>
                        </a:cubicBezTo>
                        <a:cubicBezTo>
                          <a:pt x="39" y="107"/>
                          <a:pt x="35" y="103"/>
                          <a:pt x="32" y="99"/>
                        </a:cubicBezTo>
                        <a:cubicBezTo>
                          <a:pt x="25" y="87"/>
                          <a:pt x="19" y="73"/>
                          <a:pt x="13" y="57"/>
                        </a:cubicBezTo>
                        <a:cubicBezTo>
                          <a:pt x="7" y="41"/>
                          <a:pt x="3" y="26"/>
                          <a:pt x="0" y="13"/>
                        </a:cubicBezTo>
                        <a:cubicBezTo>
                          <a:pt x="1" y="12"/>
                          <a:pt x="4" y="9"/>
                          <a:pt x="8" y="6"/>
                        </a:cubicBezTo>
                        <a:cubicBezTo>
                          <a:pt x="12" y="2"/>
                          <a:pt x="14" y="0"/>
                          <a:pt x="15" y="0"/>
                        </a:cubicBezTo>
                        <a:cubicBezTo>
                          <a:pt x="16" y="0"/>
                          <a:pt x="17" y="0"/>
                          <a:pt x="17" y="1"/>
                        </a:cubicBezTo>
                        <a:cubicBezTo>
                          <a:pt x="18" y="1"/>
                          <a:pt x="19" y="1"/>
                          <a:pt x="19" y="1"/>
                        </a:cubicBezTo>
                        <a:cubicBezTo>
                          <a:pt x="32" y="18"/>
                          <a:pt x="44" y="36"/>
                          <a:pt x="55" y="55"/>
                        </a:cubicBezTo>
                        <a:cubicBezTo>
                          <a:pt x="57" y="59"/>
                          <a:pt x="59" y="62"/>
                          <a:pt x="61" y="66"/>
                        </a:cubicBezTo>
                        <a:cubicBezTo>
                          <a:pt x="64" y="69"/>
                          <a:pt x="66" y="72"/>
                          <a:pt x="68" y="75"/>
                        </a:cubicBezTo>
                        <a:cubicBezTo>
                          <a:pt x="74" y="84"/>
                          <a:pt x="77" y="93"/>
                          <a:pt x="77" y="103"/>
                        </a:cubicBezTo>
                        <a:cubicBezTo>
                          <a:pt x="77" y="108"/>
                          <a:pt x="75" y="112"/>
                          <a:pt x="72" y="114"/>
                        </a:cubicBezTo>
                        <a:close/>
                        <a:moveTo>
                          <a:pt x="135" y="114"/>
                        </a:moveTo>
                        <a:cubicBezTo>
                          <a:pt x="132" y="117"/>
                          <a:pt x="128" y="119"/>
                          <a:pt x="123" y="119"/>
                        </a:cubicBezTo>
                        <a:cubicBezTo>
                          <a:pt x="118" y="119"/>
                          <a:pt x="113" y="116"/>
                          <a:pt x="108" y="112"/>
                        </a:cubicBezTo>
                        <a:cubicBezTo>
                          <a:pt x="102" y="107"/>
                          <a:pt x="98" y="103"/>
                          <a:pt x="95" y="99"/>
                        </a:cubicBezTo>
                        <a:cubicBezTo>
                          <a:pt x="88" y="87"/>
                          <a:pt x="82" y="73"/>
                          <a:pt x="76" y="57"/>
                        </a:cubicBezTo>
                        <a:cubicBezTo>
                          <a:pt x="70" y="41"/>
                          <a:pt x="66" y="26"/>
                          <a:pt x="63" y="13"/>
                        </a:cubicBezTo>
                        <a:cubicBezTo>
                          <a:pt x="64" y="12"/>
                          <a:pt x="67" y="9"/>
                          <a:pt x="71" y="6"/>
                        </a:cubicBezTo>
                        <a:cubicBezTo>
                          <a:pt x="75" y="2"/>
                          <a:pt x="77" y="0"/>
                          <a:pt x="79" y="0"/>
                        </a:cubicBezTo>
                        <a:cubicBezTo>
                          <a:pt x="79" y="0"/>
                          <a:pt x="80" y="0"/>
                          <a:pt x="81" y="1"/>
                        </a:cubicBezTo>
                        <a:cubicBezTo>
                          <a:pt x="82" y="1"/>
                          <a:pt x="82" y="1"/>
                          <a:pt x="83" y="1"/>
                        </a:cubicBezTo>
                        <a:cubicBezTo>
                          <a:pt x="96" y="18"/>
                          <a:pt x="108" y="36"/>
                          <a:pt x="118" y="55"/>
                        </a:cubicBezTo>
                        <a:cubicBezTo>
                          <a:pt x="120" y="59"/>
                          <a:pt x="123" y="62"/>
                          <a:pt x="125" y="66"/>
                        </a:cubicBezTo>
                        <a:cubicBezTo>
                          <a:pt x="127" y="69"/>
                          <a:pt x="129" y="72"/>
                          <a:pt x="132" y="75"/>
                        </a:cubicBezTo>
                        <a:cubicBezTo>
                          <a:pt x="137" y="84"/>
                          <a:pt x="140" y="93"/>
                          <a:pt x="140" y="103"/>
                        </a:cubicBezTo>
                        <a:cubicBezTo>
                          <a:pt x="140" y="108"/>
                          <a:pt x="138" y="112"/>
                          <a:pt x="135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>
                <a:xfrm>
                  <a:off x="9217299" y="1779604"/>
                  <a:ext cx="2606581" cy="2519999"/>
                  <a:chOff x="7437438" y="2481264"/>
                  <a:chExt cx="1816100" cy="1755775"/>
                </a:xfrm>
                <a:solidFill>
                  <a:schemeClr val="accent4"/>
                </a:solidFill>
              </p:grpSpPr>
              <p:sp>
                <p:nvSpPr>
                  <p:cNvPr id="31" name="任意多边形: 形状 20"/>
                  <p:cNvSpPr>
                    <a:spLocks/>
                  </p:cNvSpPr>
                  <p:nvPr/>
                </p:nvSpPr>
                <p:spPr bwMode="auto">
                  <a:xfrm>
                    <a:off x="7489825" y="2525714"/>
                    <a:ext cx="1160463" cy="1252538"/>
                  </a:xfrm>
                  <a:custGeom>
                    <a:avLst/>
                    <a:gdLst>
                      <a:gd name="T0" fmla="*/ 24 w 516"/>
                      <a:gd name="T1" fmla="*/ 536 h 556"/>
                      <a:gd name="T2" fmla="*/ 24 w 516"/>
                      <a:gd name="T3" fmla="*/ 223 h 556"/>
                      <a:gd name="T4" fmla="*/ 222 w 516"/>
                      <a:gd name="T5" fmla="*/ 24 h 556"/>
                      <a:gd name="T6" fmla="*/ 516 w 516"/>
                      <a:gd name="T7" fmla="*/ 24 h 556"/>
                      <a:gd name="T8" fmla="*/ 516 w 516"/>
                      <a:gd name="T9" fmla="*/ 0 h 556"/>
                      <a:gd name="T10" fmla="*/ 222 w 516"/>
                      <a:gd name="T11" fmla="*/ 0 h 556"/>
                      <a:gd name="T12" fmla="*/ 0 w 516"/>
                      <a:gd name="T13" fmla="*/ 223 h 556"/>
                      <a:gd name="T14" fmla="*/ 0 w 516"/>
                      <a:gd name="T15" fmla="*/ 536 h 556"/>
                      <a:gd name="T16" fmla="*/ 0 w 516"/>
                      <a:gd name="T17" fmla="*/ 556 h 556"/>
                      <a:gd name="T18" fmla="*/ 25 w 516"/>
                      <a:gd name="T19" fmla="*/ 556 h 556"/>
                      <a:gd name="T20" fmla="*/ 24 w 516"/>
                      <a:gd name="T21" fmla="*/ 536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16" h="556">
                        <a:moveTo>
                          <a:pt x="24" y="536"/>
                        </a:moveTo>
                        <a:cubicBezTo>
                          <a:pt x="24" y="223"/>
                          <a:pt x="24" y="223"/>
                          <a:pt x="24" y="223"/>
                        </a:cubicBezTo>
                        <a:cubicBezTo>
                          <a:pt x="24" y="114"/>
                          <a:pt x="113" y="24"/>
                          <a:pt x="222" y="24"/>
                        </a:cubicBezTo>
                        <a:cubicBezTo>
                          <a:pt x="516" y="24"/>
                          <a:pt x="516" y="24"/>
                          <a:pt x="516" y="24"/>
                        </a:cubicBezTo>
                        <a:cubicBezTo>
                          <a:pt x="516" y="0"/>
                          <a:pt x="516" y="0"/>
                          <a:pt x="516" y="0"/>
                        </a:cubicBezTo>
                        <a:cubicBezTo>
                          <a:pt x="222" y="0"/>
                          <a:pt x="222" y="0"/>
                          <a:pt x="222" y="0"/>
                        </a:cubicBezTo>
                        <a:cubicBezTo>
                          <a:pt x="99" y="0"/>
                          <a:pt x="0" y="100"/>
                          <a:pt x="0" y="223"/>
                        </a:cubicBezTo>
                        <a:cubicBezTo>
                          <a:pt x="0" y="536"/>
                          <a:pt x="0" y="536"/>
                          <a:pt x="0" y="536"/>
                        </a:cubicBezTo>
                        <a:cubicBezTo>
                          <a:pt x="0" y="542"/>
                          <a:pt x="0" y="548"/>
                          <a:pt x="0" y="556"/>
                        </a:cubicBezTo>
                        <a:cubicBezTo>
                          <a:pt x="25" y="556"/>
                          <a:pt x="25" y="556"/>
                          <a:pt x="25" y="556"/>
                        </a:cubicBezTo>
                        <a:cubicBezTo>
                          <a:pt x="25" y="548"/>
                          <a:pt x="24" y="542"/>
                          <a:pt x="24" y="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2" name="任意多边形: 形状 21"/>
                  <p:cNvSpPr>
                    <a:spLocks/>
                  </p:cNvSpPr>
                  <p:nvPr/>
                </p:nvSpPr>
                <p:spPr bwMode="auto">
                  <a:xfrm>
                    <a:off x="8056563" y="2986089"/>
                    <a:ext cx="1143000" cy="1250950"/>
                  </a:xfrm>
                  <a:custGeom>
                    <a:avLst/>
                    <a:gdLst>
                      <a:gd name="T0" fmla="*/ 484 w 508"/>
                      <a:gd name="T1" fmla="*/ 19 h 556"/>
                      <a:gd name="T2" fmla="*/ 484 w 508"/>
                      <a:gd name="T3" fmla="*/ 332 h 556"/>
                      <a:gd name="T4" fmla="*/ 284 w 508"/>
                      <a:gd name="T5" fmla="*/ 532 h 556"/>
                      <a:gd name="T6" fmla="*/ 0 w 508"/>
                      <a:gd name="T7" fmla="*/ 532 h 556"/>
                      <a:gd name="T8" fmla="*/ 0 w 508"/>
                      <a:gd name="T9" fmla="*/ 556 h 556"/>
                      <a:gd name="T10" fmla="*/ 284 w 508"/>
                      <a:gd name="T11" fmla="*/ 556 h 556"/>
                      <a:gd name="T12" fmla="*/ 508 w 508"/>
                      <a:gd name="T13" fmla="*/ 332 h 556"/>
                      <a:gd name="T14" fmla="*/ 508 w 508"/>
                      <a:gd name="T15" fmla="*/ 19 h 556"/>
                      <a:gd name="T16" fmla="*/ 506 w 508"/>
                      <a:gd name="T17" fmla="*/ 0 h 556"/>
                      <a:gd name="T18" fmla="*/ 481 w 508"/>
                      <a:gd name="T19" fmla="*/ 0 h 556"/>
                      <a:gd name="T20" fmla="*/ 484 w 508"/>
                      <a:gd name="T21" fmla="*/ 19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08" h="556">
                        <a:moveTo>
                          <a:pt x="484" y="19"/>
                        </a:moveTo>
                        <a:cubicBezTo>
                          <a:pt x="484" y="332"/>
                          <a:pt x="484" y="332"/>
                          <a:pt x="484" y="332"/>
                        </a:cubicBezTo>
                        <a:cubicBezTo>
                          <a:pt x="484" y="441"/>
                          <a:pt x="393" y="532"/>
                          <a:pt x="284" y="532"/>
                        </a:cubicBezTo>
                        <a:cubicBezTo>
                          <a:pt x="0" y="532"/>
                          <a:pt x="0" y="532"/>
                          <a:pt x="0" y="532"/>
                        </a:cubicBezTo>
                        <a:cubicBezTo>
                          <a:pt x="0" y="556"/>
                          <a:pt x="0" y="556"/>
                          <a:pt x="0" y="556"/>
                        </a:cubicBezTo>
                        <a:cubicBezTo>
                          <a:pt x="284" y="556"/>
                          <a:pt x="284" y="556"/>
                          <a:pt x="284" y="556"/>
                        </a:cubicBezTo>
                        <a:cubicBezTo>
                          <a:pt x="407" y="556"/>
                          <a:pt x="508" y="455"/>
                          <a:pt x="508" y="332"/>
                        </a:cubicBezTo>
                        <a:cubicBezTo>
                          <a:pt x="508" y="19"/>
                          <a:pt x="508" y="19"/>
                          <a:pt x="508" y="19"/>
                        </a:cubicBezTo>
                        <a:cubicBezTo>
                          <a:pt x="508" y="12"/>
                          <a:pt x="507" y="8"/>
                          <a:pt x="506" y="0"/>
                        </a:cubicBezTo>
                        <a:cubicBezTo>
                          <a:pt x="481" y="0"/>
                          <a:pt x="481" y="0"/>
                          <a:pt x="481" y="0"/>
                        </a:cubicBezTo>
                        <a:cubicBezTo>
                          <a:pt x="481" y="8"/>
                          <a:pt x="484" y="12"/>
                          <a:pt x="484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任意多边形: 形状 22"/>
                  <p:cNvSpPr>
                    <a:spLocks/>
                  </p:cNvSpPr>
                  <p:nvPr/>
                </p:nvSpPr>
                <p:spPr bwMode="auto">
                  <a:xfrm>
                    <a:off x="8778875" y="2481264"/>
                    <a:ext cx="474663" cy="360363"/>
                  </a:xfrm>
                  <a:custGeom>
                    <a:avLst/>
                    <a:gdLst>
                      <a:gd name="T0" fmla="*/ 98 w 211"/>
                      <a:gd name="T1" fmla="*/ 38 h 160"/>
                      <a:gd name="T2" fmla="*/ 62 w 211"/>
                      <a:gd name="T3" fmla="*/ 122 h 160"/>
                      <a:gd name="T4" fmla="*/ 9 w 211"/>
                      <a:gd name="T5" fmla="*/ 160 h 160"/>
                      <a:gd name="T6" fmla="*/ 0 w 211"/>
                      <a:gd name="T7" fmla="*/ 156 h 160"/>
                      <a:gd name="T8" fmla="*/ 12 w 211"/>
                      <a:gd name="T9" fmla="*/ 143 h 160"/>
                      <a:gd name="T10" fmla="*/ 26 w 211"/>
                      <a:gd name="T11" fmla="*/ 127 h 160"/>
                      <a:gd name="T12" fmla="*/ 49 w 211"/>
                      <a:gd name="T13" fmla="*/ 84 h 160"/>
                      <a:gd name="T14" fmla="*/ 34 w 211"/>
                      <a:gd name="T15" fmla="*/ 53 h 160"/>
                      <a:gd name="T16" fmla="*/ 19 w 211"/>
                      <a:gd name="T17" fmla="*/ 33 h 160"/>
                      <a:gd name="T18" fmla="*/ 51 w 211"/>
                      <a:gd name="T19" fmla="*/ 0 h 160"/>
                      <a:gd name="T20" fmla="*/ 83 w 211"/>
                      <a:gd name="T21" fmla="*/ 11 h 160"/>
                      <a:gd name="T22" fmla="*/ 98 w 211"/>
                      <a:gd name="T23" fmla="*/ 38 h 160"/>
                      <a:gd name="T24" fmla="*/ 211 w 211"/>
                      <a:gd name="T25" fmla="*/ 38 h 160"/>
                      <a:gd name="T26" fmla="*/ 175 w 211"/>
                      <a:gd name="T27" fmla="*/ 122 h 160"/>
                      <a:gd name="T28" fmla="*/ 127 w 211"/>
                      <a:gd name="T29" fmla="*/ 160 h 160"/>
                      <a:gd name="T30" fmla="*/ 114 w 211"/>
                      <a:gd name="T31" fmla="*/ 157 h 160"/>
                      <a:gd name="T32" fmla="*/ 138 w 211"/>
                      <a:gd name="T33" fmla="*/ 127 h 160"/>
                      <a:gd name="T34" fmla="*/ 162 w 211"/>
                      <a:gd name="T35" fmla="*/ 83 h 160"/>
                      <a:gd name="T36" fmla="*/ 147 w 211"/>
                      <a:gd name="T37" fmla="*/ 53 h 160"/>
                      <a:gd name="T38" fmla="*/ 132 w 211"/>
                      <a:gd name="T39" fmla="*/ 33 h 160"/>
                      <a:gd name="T40" fmla="*/ 165 w 211"/>
                      <a:gd name="T41" fmla="*/ 0 h 160"/>
                      <a:gd name="T42" fmla="*/ 197 w 211"/>
                      <a:gd name="T43" fmla="*/ 11 h 160"/>
                      <a:gd name="T44" fmla="*/ 211 w 211"/>
                      <a:gd name="T45" fmla="*/ 38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1" h="160">
                        <a:moveTo>
                          <a:pt x="98" y="38"/>
                        </a:moveTo>
                        <a:cubicBezTo>
                          <a:pt x="98" y="69"/>
                          <a:pt x="86" y="97"/>
                          <a:pt x="62" y="122"/>
                        </a:cubicBezTo>
                        <a:cubicBezTo>
                          <a:pt x="38" y="147"/>
                          <a:pt x="20" y="160"/>
                          <a:pt x="9" y="160"/>
                        </a:cubicBezTo>
                        <a:cubicBezTo>
                          <a:pt x="3" y="160"/>
                          <a:pt x="0" y="158"/>
                          <a:pt x="0" y="156"/>
                        </a:cubicBezTo>
                        <a:cubicBezTo>
                          <a:pt x="3" y="153"/>
                          <a:pt x="7" y="148"/>
                          <a:pt x="12" y="143"/>
                        </a:cubicBezTo>
                        <a:cubicBezTo>
                          <a:pt x="16" y="138"/>
                          <a:pt x="21" y="132"/>
                          <a:pt x="26" y="127"/>
                        </a:cubicBezTo>
                        <a:cubicBezTo>
                          <a:pt x="41" y="110"/>
                          <a:pt x="49" y="96"/>
                          <a:pt x="49" y="84"/>
                        </a:cubicBezTo>
                        <a:cubicBezTo>
                          <a:pt x="49" y="73"/>
                          <a:pt x="44" y="62"/>
                          <a:pt x="34" y="53"/>
                        </a:cubicBezTo>
                        <a:cubicBezTo>
                          <a:pt x="24" y="44"/>
                          <a:pt x="19" y="38"/>
                          <a:pt x="19" y="33"/>
                        </a:cubicBezTo>
                        <a:cubicBezTo>
                          <a:pt x="19" y="11"/>
                          <a:pt x="30" y="0"/>
                          <a:pt x="51" y="0"/>
                        </a:cubicBezTo>
                        <a:cubicBezTo>
                          <a:pt x="62" y="0"/>
                          <a:pt x="73" y="4"/>
                          <a:pt x="83" y="11"/>
                        </a:cubicBezTo>
                        <a:cubicBezTo>
                          <a:pt x="93" y="18"/>
                          <a:pt x="98" y="27"/>
                          <a:pt x="98" y="38"/>
                        </a:cubicBezTo>
                        <a:close/>
                        <a:moveTo>
                          <a:pt x="211" y="38"/>
                        </a:moveTo>
                        <a:cubicBezTo>
                          <a:pt x="211" y="69"/>
                          <a:pt x="199" y="97"/>
                          <a:pt x="175" y="122"/>
                        </a:cubicBezTo>
                        <a:cubicBezTo>
                          <a:pt x="151" y="147"/>
                          <a:pt x="135" y="160"/>
                          <a:pt x="127" y="160"/>
                        </a:cubicBezTo>
                        <a:cubicBezTo>
                          <a:pt x="118" y="160"/>
                          <a:pt x="114" y="159"/>
                          <a:pt x="114" y="157"/>
                        </a:cubicBezTo>
                        <a:cubicBezTo>
                          <a:pt x="114" y="155"/>
                          <a:pt x="122" y="145"/>
                          <a:pt x="138" y="127"/>
                        </a:cubicBezTo>
                        <a:cubicBezTo>
                          <a:pt x="154" y="108"/>
                          <a:pt x="162" y="94"/>
                          <a:pt x="162" y="83"/>
                        </a:cubicBezTo>
                        <a:cubicBezTo>
                          <a:pt x="162" y="72"/>
                          <a:pt x="157" y="62"/>
                          <a:pt x="147" y="53"/>
                        </a:cubicBezTo>
                        <a:cubicBezTo>
                          <a:pt x="137" y="44"/>
                          <a:pt x="132" y="38"/>
                          <a:pt x="132" y="33"/>
                        </a:cubicBezTo>
                        <a:cubicBezTo>
                          <a:pt x="132" y="11"/>
                          <a:pt x="143" y="0"/>
                          <a:pt x="165" y="0"/>
                        </a:cubicBezTo>
                        <a:cubicBezTo>
                          <a:pt x="176" y="0"/>
                          <a:pt x="187" y="4"/>
                          <a:pt x="197" y="11"/>
                        </a:cubicBezTo>
                        <a:cubicBezTo>
                          <a:pt x="206" y="18"/>
                          <a:pt x="211" y="27"/>
                          <a:pt x="21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任意多边形: 形状 23"/>
                  <p:cNvSpPr>
                    <a:spLocks/>
                  </p:cNvSpPr>
                  <p:nvPr/>
                </p:nvSpPr>
                <p:spPr bwMode="auto">
                  <a:xfrm>
                    <a:off x="7437438" y="3859214"/>
                    <a:ext cx="477838" cy="360363"/>
                  </a:xfrm>
                  <a:custGeom>
                    <a:avLst/>
                    <a:gdLst>
                      <a:gd name="T0" fmla="*/ 113 w 212"/>
                      <a:gd name="T1" fmla="*/ 122 h 160"/>
                      <a:gd name="T2" fmla="*/ 150 w 212"/>
                      <a:gd name="T3" fmla="*/ 38 h 160"/>
                      <a:gd name="T4" fmla="*/ 203 w 212"/>
                      <a:gd name="T5" fmla="*/ 0 h 160"/>
                      <a:gd name="T6" fmla="*/ 212 w 212"/>
                      <a:gd name="T7" fmla="*/ 4 h 160"/>
                      <a:gd name="T8" fmla="*/ 200 w 212"/>
                      <a:gd name="T9" fmla="*/ 17 h 160"/>
                      <a:gd name="T10" fmla="*/ 186 w 212"/>
                      <a:gd name="T11" fmla="*/ 33 h 160"/>
                      <a:gd name="T12" fmla="*/ 162 w 212"/>
                      <a:gd name="T13" fmla="*/ 76 h 160"/>
                      <a:gd name="T14" fmla="*/ 177 w 212"/>
                      <a:gd name="T15" fmla="*/ 107 h 160"/>
                      <a:gd name="T16" fmla="*/ 193 w 212"/>
                      <a:gd name="T17" fmla="*/ 127 h 160"/>
                      <a:gd name="T18" fmla="*/ 160 w 212"/>
                      <a:gd name="T19" fmla="*/ 160 h 160"/>
                      <a:gd name="T20" fmla="*/ 128 w 212"/>
                      <a:gd name="T21" fmla="*/ 149 h 160"/>
                      <a:gd name="T22" fmla="*/ 113 w 212"/>
                      <a:gd name="T23" fmla="*/ 122 h 160"/>
                      <a:gd name="T24" fmla="*/ 0 w 212"/>
                      <a:gd name="T25" fmla="*/ 122 h 160"/>
                      <a:gd name="T26" fmla="*/ 36 w 212"/>
                      <a:gd name="T27" fmla="*/ 38 h 160"/>
                      <a:gd name="T28" fmla="*/ 85 w 212"/>
                      <a:gd name="T29" fmla="*/ 0 h 160"/>
                      <a:gd name="T30" fmla="*/ 98 w 212"/>
                      <a:gd name="T31" fmla="*/ 3 h 160"/>
                      <a:gd name="T32" fmla="*/ 74 w 212"/>
                      <a:gd name="T33" fmla="*/ 33 h 160"/>
                      <a:gd name="T34" fmla="*/ 50 w 212"/>
                      <a:gd name="T35" fmla="*/ 77 h 160"/>
                      <a:gd name="T36" fmla="*/ 65 w 212"/>
                      <a:gd name="T37" fmla="*/ 107 h 160"/>
                      <a:gd name="T38" fmla="*/ 80 w 212"/>
                      <a:gd name="T39" fmla="*/ 127 h 160"/>
                      <a:gd name="T40" fmla="*/ 46 w 212"/>
                      <a:gd name="T41" fmla="*/ 160 h 160"/>
                      <a:gd name="T42" fmla="*/ 15 w 212"/>
                      <a:gd name="T43" fmla="*/ 149 h 160"/>
                      <a:gd name="T44" fmla="*/ 0 w 212"/>
                      <a:gd name="T45" fmla="*/ 122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2" h="160">
                        <a:moveTo>
                          <a:pt x="113" y="122"/>
                        </a:moveTo>
                        <a:cubicBezTo>
                          <a:pt x="113" y="91"/>
                          <a:pt x="125" y="63"/>
                          <a:pt x="150" y="38"/>
                        </a:cubicBezTo>
                        <a:cubicBezTo>
                          <a:pt x="174" y="13"/>
                          <a:pt x="191" y="0"/>
                          <a:pt x="203" y="0"/>
                        </a:cubicBezTo>
                        <a:cubicBezTo>
                          <a:pt x="209" y="0"/>
                          <a:pt x="212" y="2"/>
                          <a:pt x="212" y="4"/>
                        </a:cubicBezTo>
                        <a:cubicBezTo>
                          <a:pt x="209" y="7"/>
                          <a:pt x="205" y="12"/>
                          <a:pt x="200" y="17"/>
                        </a:cubicBezTo>
                        <a:cubicBezTo>
                          <a:pt x="195" y="22"/>
                          <a:pt x="190" y="28"/>
                          <a:pt x="186" y="33"/>
                        </a:cubicBezTo>
                        <a:cubicBezTo>
                          <a:pt x="170" y="50"/>
                          <a:pt x="162" y="64"/>
                          <a:pt x="162" y="76"/>
                        </a:cubicBezTo>
                        <a:cubicBezTo>
                          <a:pt x="162" y="87"/>
                          <a:pt x="167" y="98"/>
                          <a:pt x="177" y="107"/>
                        </a:cubicBezTo>
                        <a:cubicBezTo>
                          <a:pt x="188" y="115"/>
                          <a:pt x="193" y="122"/>
                          <a:pt x="193" y="127"/>
                        </a:cubicBezTo>
                        <a:cubicBezTo>
                          <a:pt x="193" y="149"/>
                          <a:pt x="182" y="160"/>
                          <a:pt x="160" y="160"/>
                        </a:cubicBezTo>
                        <a:cubicBezTo>
                          <a:pt x="149" y="160"/>
                          <a:pt x="138" y="156"/>
                          <a:pt x="128" y="149"/>
                        </a:cubicBezTo>
                        <a:cubicBezTo>
                          <a:pt x="118" y="142"/>
                          <a:pt x="113" y="133"/>
                          <a:pt x="113" y="122"/>
                        </a:cubicBezTo>
                        <a:close/>
                        <a:moveTo>
                          <a:pt x="0" y="122"/>
                        </a:moveTo>
                        <a:cubicBezTo>
                          <a:pt x="0" y="91"/>
                          <a:pt x="12" y="63"/>
                          <a:pt x="36" y="38"/>
                        </a:cubicBezTo>
                        <a:cubicBezTo>
                          <a:pt x="60" y="13"/>
                          <a:pt x="76" y="0"/>
                          <a:pt x="85" y="0"/>
                        </a:cubicBezTo>
                        <a:cubicBezTo>
                          <a:pt x="93" y="0"/>
                          <a:pt x="98" y="1"/>
                          <a:pt x="98" y="3"/>
                        </a:cubicBezTo>
                        <a:cubicBezTo>
                          <a:pt x="98" y="5"/>
                          <a:pt x="90" y="15"/>
                          <a:pt x="74" y="33"/>
                        </a:cubicBezTo>
                        <a:cubicBezTo>
                          <a:pt x="58" y="52"/>
                          <a:pt x="50" y="66"/>
                          <a:pt x="50" y="77"/>
                        </a:cubicBezTo>
                        <a:cubicBezTo>
                          <a:pt x="50" y="88"/>
                          <a:pt x="55" y="98"/>
                          <a:pt x="65" y="107"/>
                        </a:cubicBezTo>
                        <a:cubicBezTo>
                          <a:pt x="75" y="115"/>
                          <a:pt x="80" y="122"/>
                          <a:pt x="80" y="127"/>
                        </a:cubicBezTo>
                        <a:cubicBezTo>
                          <a:pt x="80" y="149"/>
                          <a:pt x="69" y="160"/>
                          <a:pt x="46" y="160"/>
                        </a:cubicBezTo>
                        <a:cubicBezTo>
                          <a:pt x="35" y="160"/>
                          <a:pt x="25" y="156"/>
                          <a:pt x="15" y="149"/>
                        </a:cubicBezTo>
                        <a:cubicBezTo>
                          <a:pt x="5" y="142"/>
                          <a:pt x="0" y="133"/>
                          <a:pt x="0" y="1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1507485" y="2766410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1">
                        <a:lumMod val="100000"/>
                      </a:schemeClr>
                    </a:solidFill>
                  </a:rPr>
                  <a:t>embedding_dim</a:t>
                </a:r>
                <a:r>
                  <a:rPr lang="zh-CN" altLang="en-US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=</a:t>
                </a:r>
                <a:r>
                  <a:rPr lang="zh-CN" altLang="en-US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  </a:t>
                </a:r>
                <a:r>
                  <a:rPr lang="en-US" altLang="zh-CN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64</a:t>
                </a:r>
                <a:endParaRPr lang="zh-CN" altLang="en-US" sz="1400" b="1" spc="30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4123533" y="2736482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1400" b="1" spc="30" dirty="0">
                    <a:solidFill>
                      <a:schemeClr val="accent2">
                        <a:lumMod val="100000"/>
                      </a:schemeClr>
                    </a:solidFill>
                  </a:rPr>
                  <a:t>GRU</a:t>
                </a:r>
                <a:endParaRPr lang="zh-CN" altLang="en-US" sz="1400" b="1" spc="30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6800636" y="2943687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 lnSpcReduction="100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3">
                        <a:lumMod val="100000"/>
                      </a:schemeClr>
                    </a:solidFill>
                  </a:rPr>
                  <a:t>dropout_keep_prob</a:t>
                </a:r>
                <a:r>
                  <a:rPr lang="en" altLang="zh-CN" sz="1400" b="1" spc="30" dirty="0">
                    <a:solidFill>
                      <a:schemeClr val="accent3">
                        <a:lumMod val="100000"/>
                      </a:schemeClr>
                    </a:solidFill>
                  </a:rPr>
                  <a:t> = 0.8</a:t>
                </a:r>
              </a:p>
              <a:p>
                <a:pPr algn="ctr">
                  <a:lnSpc>
                    <a:spcPct val="110000"/>
                  </a:lnSpc>
                </a:pPr>
                <a:endParaRPr lang="en" altLang="zh-CN" sz="1400" b="1" spc="30" dirty="0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zh-CN" altLang="en-US" sz="1400" b="1" spc="30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9502190" y="2863794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4">
                        <a:lumMod val="100000"/>
                      </a:schemeClr>
                    </a:solidFill>
                  </a:rPr>
                  <a:t>learning_rate</a:t>
                </a:r>
                <a:r>
                  <a:rPr lang="en" altLang="zh-CN" sz="1400" b="1" spc="30" dirty="0">
                    <a:solidFill>
                      <a:schemeClr val="accent4">
                        <a:lumMod val="100000"/>
                      </a:schemeClr>
                    </a:solidFill>
                  </a:rPr>
                  <a:t> = 1e-3</a:t>
                </a:r>
                <a:endParaRPr lang="zh-CN" altLang="en-US" sz="1400" b="1" spc="30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6441951" y="2524200"/>
                <a:ext cx="2041692" cy="9151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2000" tIns="72000" rIns="72000" bIns="7200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spc="30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01509" y="4473116"/>
              <a:ext cx="9788976" cy="340519"/>
              <a:chOff x="1486040" y="2960948"/>
              <a:chExt cx="8202455" cy="340519"/>
            </a:xfrm>
          </p:grpSpPr>
          <p:sp>
            <p:nvSpPr>
              <p:cNvPr id="16" name="文本框 59"/>
              <p:cNvSpPr txBox="1"/>
              <p:nvPr/>
            </p:nvSpPr>
            <p:spPr>
              <a:xfrm>
                <a:off x="1486040" y="2960948"/>
                <a:ext cx="1530800" cy="34051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词向量维度</a:t>
                </a:r>
              </a:p>
            </p:txBody>
          </p:sp>
          <p:sp>
            <p:nvSpPr>
              <p:cNvPr id="14" name="文本框 57"/>
              <p:cNvSpPr txBox="1"/>
              <p:nvPr/>
            </p:nvSpPr>
            <p:spPr>
              <a:xfrm>
                <a:off x="3709925" y="2960948"/>
                <a:ext cx="1530800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2">
                        <a:lumMod val="10000"/>
                      </a:schemeClr>
                    </a:solidFill>
                  </a:rPr>
                  <a:t>RNN</a:t>
                </a:r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模型</a:t>
                </a:r>
              </a:p>
            </p:txBody>
          </p:sp>
          <p:sp>
            <p:nvSpPr>
              <p:cNvPr id="12" name="文本框 55"/>
              <p:cNvSpPr txBox="1"/>
              <p:nvPr/>
            </p:nvSpPr>
            <p:spPr>
              <a:xfrm>
                <a:off x="5933810" y="2960948"/>
                <a:ext cx="1530800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2">
                        <a:lumMod val="10000"/>
                      </a:schemeClr>
                    </a:solidFill>
                  </a:rPr>
                  <a:t>Dropout </a:t>
                </a:r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保留比例</a:t>
                </a:r>
              </a:p>
            </p:txBody>
          </p:sp>
          <p:sp>
            <p:nvSpPr>
              <p:cNvPr id="10" name="文本框 53"/>
              <p:cNvSpPr txBox="1"/>
              <p:nvPr/>
            </p:nvSpPr>
            <p:spPr>
              <a:xfrm>
                <a:off x="8157695" y="2960948"/>
                <a:ext cx="1530800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学习率</a:t>
                </a:r>
              </a:p>
            </p:txBody>
          </p:sp>
        </p:grpSp>
      </p:grpSp>
      <p:sp>
        <p:nvSpPr>
          <p:cNvPr id="47" name="文本框 23"/>
          <p:cNvSpPr txBox="1"/>
          <p:nvPr/>
        </p:nvSpPr>
        <p:spPr>
          <a:xfrm>
            <a:off x="503355" y="616903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RNN </a:t>
            </a:r>
            <a:r>
              <a:rPr lang="zh-CN" altLang="en-US" sz="3600" b="1" dirty="0"/>
              <a:t>配置参数</a:t>
            </a:r>
          </a:p>
        </p:txBody>
      </p:sp>
    </p:spTree>
    <p:extLst>
      <p:ext uri="{BB962C8B-B14F-4D97-AF65-F5344CB8AC3E}">
        <p14:creationId xmlns:p14="http://schemas.microsoft.com/office/powerpoint/2010/main" val="6038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B57A9C-283B-D842-ACDC-FC184F9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23" y="312234"/>
            <a:ext cx="7099824" cy="623353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3D12EE3-9438-F346-8A3A-F527087003AB}"/>
              </a:ext>
            </a:extLst>
          </p:cNvPr>
          <p:cNvSpPr txBox="1">
            <a:spLocks/>
          </p:cNvSpPr>
          <p:nvPr/>
        </p:nvSpPr>
        <p:spPr>
          <a:xfrm>
            <a:off x="7847955" y="312234"/>
            <a:ext cx="293527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训练结果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81D984-3701-DD48-AFB7-ABA35E3BB97B}"/>
              </a:ext>
            </a:extLst>
          </p:cNvPr>
          <p:cNvSpPr txBox="1"/>
          <p:nvPr/>
        </p:nvSpPr>
        <p:spPr>
          <a:xfrm>
            <a:off x="7995424" y="1527717"/>
            <a:ext cx="21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到第</a:t>
            </a:r>
            <a:r>
              <a:rPr kumimoji="1" lang="en-US" altLang="zh-CN" dirty="0"/>
              <a:t>9</a:t>
            </a:r>
            <a:r>
              <a:rPr kumimoji="1" lang="zh-CN" altLang="en-US" dirty="0"/>
              <a:t>轮后停止，在验证集上的最佳效果为</a:t>
            </a:r>
            <a:r>
              <a:rPr kumimoji="1" lang="en-US" altLang="zh-CN" dirty="0"/>
              <a:t>92.14%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55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523EC80-47EF-AD41-AAFE-8CA2E08F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70" y="571500"/>
            <a:ext cx="5435600" cy="5715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56560C-A858-354D-BED5-0D72272AC891}"/>
              </a:ext>
            </a:extLst>
          </p:cNvPr>
          <p:cNvSpPr txBox="1"/>
          <p:nvPr/>
        </p:nvSpPr>
        <p:spPr>
          <a:xfrm>
            <a:off x="7683190" y="814039"/>
            <a:ext cx="2520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测试集中的准确率达到了</a:t>
            </a:r>
            <a:r>
              <a:rPr kumimoji="1" lang="en-US" altLang="zh-CN" dirty="0"/>
              <a:t>94.65%</a:t>
            </a:r>
          </a:p>
          <a:p>
            <a:r>
              <a:rPr kumimoji="1" lang="zh-CN" altLang="en-US" dirty="0"/>
              <a:t>除在家居上表现不太好，其它分类上召回率也很高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951858-745E-5F47-83D5-4B06068B156E}"/>
              </a:ext>
            </a:extLst>
          </p:cNvPr>
          <p:cNvSpPr txBox="1"/>
          <p:nvPr/>
        </p:nvSpPr>
        <p:spPr>
          <a:xfrm>
            <a:off x="7850459" y="2988527"/>
            <a:ext cx="235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从混淆矩阵可以看出分类效果非常优秀</a:t>
            </a:r>
          </a:p>
        </p:txBody>
      </p:sp>
    </p:spTree>
    <p:extLst>
      <p:ext uri="{BB962C8B-B14F-4D97-AF65-F5344CB8AC3E}">
        <p14:creationId xmlns:p14="http://schemas.microsoft.com/office/powerpoint/2010/main" val="41119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834B9B6-B02F-574A-A302-B218D244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准确率和错误率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9720C4-0949-054D-94A5-A18DA38F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2257"/>
            <a:ext cx="10775173" cy="33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33919" y="529097"/>
            <a:ext cx="6858976" cy="5841228"/>
            <a:chOff x="3205724" y="537743"/>
            <a:chExt cx="6198825" cy="52790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200000">
              <a:off x="4281210" y="577305"/>
              <a:ext cx="5162902" cy="5083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839218">
              <a:off x="3166162" y="693435"/>
              <a:ext cx="5162902" cy="508377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2602523"/>
            <a:ext cx="12192000" cy="1969477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450122" y="3267304"/>
            <a:ext cx="7291756" cy="999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CNN </a:t>
            </a:r>
            <a:r>
              <a:rPr lang="zh-CN" altLang="en-US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分类 </a:t>
            </a:r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 PART3</a:t>
            </a:r>
            <a:endParaRPr lang="zh-CN" altLang="en-US" sz="4800" b="1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4572000"/>
            <a:ext cx="11594123" cy="586154"/>
          </a:xfrm>
          <a:custGeom>
            <a:avLst/>
            <a:gdLst>
              <a:gd name="connsiteX0" fmla="*/ 0 w 11594123"/>
              <a:gd name="connsiteY0" fmla="*/ 0 h 586154"/>
              <a:gd name="connsiteX1" fmla="*/ 11594123 w 11594123"/>
              <a:gd name="connsiteY1" fmla="*/ 586154 h 586154"/>
              <a:gd name="connsiteX2" fmla="*/ 11594123 w 11594123"/>
              <a:gd name="connsiteY2" fmla="*/ 0 h 586154"/>
              <a:gd name="connsiteX3" fmla="*/ 0 w 11594123"/>
              <a:gd name="connsiteY3" fmla="*/ 0 h 5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4123" h="586154">
                <a:moveTo>
                  <a:pt x="0" y="0"/>
                </a:moveTo>
                <a:lnTo>
                  <a:pt x="11594123" y="586154"/>
                </a:lnTo>
                <a:lnTo>
                  <a:pt x="115941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40865" y="2372954"/>
            <a:ext cx="9026525" cy="1000125"/>
            <a:chOff x="1640865" y="2372954"/>
            <a:chExt cx="9026525" cy="1000125"/>
          </a:xfrm>
        </p:grpSpPr>
        <p:sp>
          <p:nvSpPr>
            <p:cNvPr id="9" name="Cross 48"/>
            <p:cNvSpPr/>
            <p:nvPr/>
          </p:nvSpPr>
          <p:spPr>
            <a:xfrm>
              <a:off x="10045090" y="2750779"/>
              <a:ext cx="622300" cy="622300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Cross 49"/>
            <p:cNvSpPr/>
            <p:nvPr/>
          </p:nvSpPr>
          <p:spPr>
            <a:xfrm>
              <a:off x="1640865" y="2372954"/>
              <a:ext cx="206375" cy="206375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23"/>
          <p:cNvSpPr txBox="1"/>
          <p:nvPr/>
        </p:nvSpPr>
        <p:spPr>
          <a:xfrm>
            <a:off x="4604028" y="466032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CNN </a:t>
            </a:r>
            <a:r>
              <a:rPr lang="zh-CN" altLang="en-US" sz="3600" b="1" dirty="0"/>
              <a:t>各层结构</a:t>
            </a:r>
            <a:endParaRPr lang="en-US" altLang="zh-CN" sz="3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77" y="1474802"/>
            <a:ext cx="7191469" cy="4667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34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4bc9aed-4841-4090-8d57-9c76c0c2ef25">
            <a:extLst>
              <a:ext uri="{FF2B5EF4-FFF2-40B4-BE49-F238E27FC236}">
                <a16:creationId xmlns:a16="http://schemas.microsoft.com/office/drawing/2014/main" id="{F5AFF1B0-722C-4BD8-AF92-2EE31FCAA5FF}"/>
              </a:ext>
            </a:extLst>
          </p:cNvPr>
          <p:cNvGrpSpPr>
            <a:grpSpLocks noChangeAspect="1"/>
          </p:cNvGrpSpPr>
          <p:nvPr/>
        </p:nvGrpSpPr>
        <p:grpSpPr>
          <a:xfrm>
            <a:off x="542048" y="1962052"/>
            <a:ext cx="11352502" cy="3457267"/>
            <a:chOff x="1095376" y="1700809"/>
            <a:chExt cx="10221476" cy="3112826"/>
          </a:xfrm>
        </p:grpSpPr>
        <p:grpSp>
          <p:nvGrpSpPr>
            <p:cNvPr id="4" name="组合 3"/>
            <p:cNvGrpSpPr/>
            <p:nvPr/>
          </p:nvGrpSpPr>
          <p:grpSpPr>
            <a:xfrm>
              <a:off x="1095376" y="1700809"/>
              <a:ext cx="10221476" cy="2377332"/>
              <a:chOff x="1095376" y="1700809"/>
              <a:chExt cx="10221476" cy="2377332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095376" y="1700809"/>
                <a:ext cx="10221476" cy="2377332"/>
                <a:chOff x="588348" y="1686422"/>
                <a:chExt cx="11235532" cy="2613181"/>
              </a:xfrm>
            </p:grpSpPr>
            <p:grpSp>
              <p:nvGrpSpPr>
                <p:cNvPr id="27" name="组合 26"/>
                <p:cNvGrpSpPr>
                  <a:grpSpLocks noChangeAspect="1"/>
                </p:cNvGrpSpPr>
                <p:nvPr/>
              </p:nvGrpSpPr>
              <p:grpSpPr>
                <a:xfrm>
                  <a:off x="588348" y="1700810"/>
                  <a:ext cx="2503215" cy="2520001"/>
                  <a:chOff x="1983909" y="2663640"/>
                  <a:chExt cx="1657350" cy="1668463"/>
                </a:xfrm>
                <a:solidFill>
                  <a:schemeClr val="accent1"/>
                </a:solidFill>
              </p:grpSpPr>
              <p:sp>
                <p:nvSpPr>
                  <p:cNvPr id="43" name="任意多边形: 形状 2"/>
                  <p:cNvSpPr>
                    <a:spLocks/>
                  </p:cNvSpPr>
                  <p:nvPr/>
                </p:nvSpPr>
                <p:spPr bwMode="auto">
                  <a:xfrm>
                    <a:off x="1983909" y="3062103"/>
                    <a:ext cx="1216025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4" name="任意多边形: 形状 3"/>
                  <p:cNvSpPr>
                    <a:spLocks/>
                  </p:cNvSpPr>
                  <p:nvPr/>
                </p:nvSpPr>
                <p:spPr bwMode="auto">
                  <a:xfrm>
                    <a:off x="2433171" y="2674753"/>
                    <a:ext cx="1208088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5" name="任意多边形: 形状 4"/>
                  <p:cNvSpPr>
                    <a:spLocks/>
                  </p:cNvSpPr>
                  <p:nvPr/>
                </p:nvSpPr>
                <p:spPr bwMode="auto">
                  <a:xfrm>
                    <a:off x="3277721" y="4006665"/>
                    <a:ext cx="358775" cy="315913"/>
                  </a:xfrm>
                  <a:custGeom>
                    <a:avLst/>
                    <a:gdLst>
                      <a:gd name="T0" fmla="*/ 43 w 159"/>
                      <a:gd name="T1" fmla="*/ 69 h 140"/>
                      <a:gd name="T2" fmla="*/ 34 w 159"/>
                      <a:gd name="T3" fmla="*/ 61 h 140"/>
                      <a:gd name="T4" fmla="*/ 24 w 159"/>
                      <a:gd name="T5" fmla="*/ 61 h 140"/>
                      <a:gd name="T6" fmla="*/ 7 w 159"/>
                      <a:gd name="T7" fmla="*/ 52 h 140"/>
                      <a:gd name="T8" fmla="*/ 0 w 159"/>
                      <a:gd name="T9" fmla="*/ 32 h 140"/>
                      <a:gd name="T10" fmla="*/ 10 w 159"/>
                      <a:gd name="T11" fmla="*/ 9 h 140"/>
                      <a:gd name="T12" fmla="*/ 34 w 159"/>
                      <a:gd name="T13" fmla="*/ 0 h 140"/>
                      <a:gd name="T14" fmla="*/ 61 w 159"/>
                      <a:gd name="T15" fmla="*/ 13 h 140"/>
                      <a:gd name="T16" fmla="*/ 72 w 159"/>
                      <a:gd name="T17" fmla="*/ 47 h 140"/>
                      <a:gd name="T18" fmla="*/ 42 w 159"/>
                      <a:gd name="T19" fmla="*/ 126 h 140"/>
                      <a:gd name="T20" fmla="*/ 23 w 159"/>
                      <a:gd name="T21" fmla="*/ 140 h 140"/>
                      <a:gd name="T22" fmla="*/ 13 w 159"/>
                      <a:gd name="T23" fmla="*/ 131 h 140"/>
                      <a:gd name="T24" fmla="*/ 18 w 159"/>
                      <a:gd name="T25" fmla="*/ 120 h 140"/>
                      <a:gd name="T26" fmla="*/ 36 w 159"/>
                      <a:gd name="T27" fmla="*/ 92 h 140"/>
                      <a:gd name="T28" fmla="*/ 43 w 159"/>
                      <a:gd name="T29" fmla="*/ 69 h 140"/>
                      <a:gd name="T30" fmla="*/ 130 w 159"/>
                      <a:gd name="T31" fmla="*/ 69 h 140"/>
                      <a:gd name="T32" fmla="*/ 121 w 159"/>
                      <a:gd name="T33" fmla="*/ 61 h 140"/>
                      <a:gd name="T34" fmla="*/ 112 w 159"/>
                      <a:gd name="T35" fmla="*/ 61 h 140"/>
                      <a:gd name="T36" fmla="*/ 94 w 159"/>
                      <a:gd name="T37" fmla="*/ 52 h 140"/>
                      <a:gd name="T38" fmla="*/ 87 w 159"/>
                      <a:gd name="T39" fmla="*/ 32 h 140"/>
                      <a:gd name="T40" fmla="*/ 96 w 159"/>
                      <a:gd name="T41" fmla="*/ 9 h 140"/>
                      <a:gd name="T42" fmla="*/ 120 w 159"/>
                      <a:gd name="T43" fmla="*/ 0 h 140"/>
                      <a:gd name="T44" fmla="*/ 148 w 159"/>
                      <a:gd name="T45" fmla="*/ 13 h 140"/>
                      <a:gd name="T46" fmla="*/ 159 w 159"/>
                      <a:gd name="T47" fmla="*/ 47 h 140"/>
                      <a:gd name="T48" fmla="*/ 129 w 159"/>
                      <a:gd name="T49" fmla="*/ 126 h 140"/>
                      <a:gd name="T50" fmla="*/ 109 w 159"/>
                      <a:gd name="T51" fmla="*/ 140 h 140"/>
                      <a:gd name="T52" fmla="*/ 100 w 159"/>
                      <a:gd name="T53" fmla="*/ 131 h 140"/>
                      <a:gd name="T54" fmla="*/ 106 w 159"/>
                      <a:gd name="T55" fmla="*/ 120 h 140"/>
                      <a:gd name="T56" fmla="*/ 122 w 159"/>
                      <a:gd name="T57" fmla="*/ 92 h 140"/>
                      <a:gd name="T58" fmla="*/ 130 w 159"/>
                      <a:gd name="T59" fmla="*/ 69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9" h="140">
                        <a:moveTo>
                          <a:pt x="43" y="69"/>
                        </a:moveTo>
                        <a:cubicBezTo>
                          <a:pt x="43" y="64"/>
                          <a:pt x="40" y="61"/>
                          <a:pt x="34" y="61"/>
                        </a:cubicBezTo>
                        <a:cubicBezTo>
                          <a:pt x="24" y="61"/>
                          <a:pt x="24" y="61"/>
                          <a:pt x="24" y="61"/>
                        </a:cubicBezTo>
                        <a:cubicBezTo>
                          <a:pt x="18" y="60"/>
                          <a:pt x="12" y="57"/>
                          <a:pt x="7" y="52"/>
                        </a:cubicBezTo>
                        <a:cubicBezTo>
                          <a:pt x="2" y="46"/>
                          <a:pt x="0" y="40"/>
                          <a:pt x="0" y="32"/>
                        </a:cubicBezTo>
                        <a:cubicBezTo>
                          <a:pt x="0" y="23"/>
                          <a:pt x="3" y="15"/>
                          <a:pt x="10" y="9"/>
                        </a:cubicBezTo>
                        <a:cubicBezTo>
                          <a:pt x="16" y="3"/>
                          <a:pt x="24" y="0"/>
                          <a:pt x="34" y="0"/>
                        </a:cubicBezTo>
                        <a:cubicBezTo>
                          <a:pt x="44" y="0"/>
                          <a:pt x="54" y="4"/>
                          <a:pt x="61" y="13"/>
                        </a:cubicBezTo>
                        <a:cubicBezTo>
                          <a:pt x="68" y="22"/>
                          <a:pt x="72" y="33"/>
                          <a:pt x="72" y="47"/>
                        </a:cubicBezTo>
                        <a:cubicBezTo>
                          <a:pt x="72" y="73"/>
                          <a:pt x="62" y="99"/>
                          <a:pt x="42" y="126"/>
                        </a:cubicBezTo>
                        <a:cubicBezTo>
                          <a:pt x="34" y="136"/>
                          <a:pt x="28" y="140"/>
                          <a:pt x="23" y="140"/>
                        </a:cubicBezTo>
                        <a:cubicBezTo>
                          <a:pt x="16" y="140"/>
                          <a:pt x="13" y="137"/>
                          <a:pt x="13" y="131"/>
                        </a:cubicBezTo>
                        <a:cubicBezTo>
                          <a:pt x="13" y="128"/>
                          <a:pt x="15" y="125"/>
                          <a:pt x="18" y="120"/>
                        </a:cubicBezTo>
                        <a:cubicBezTo>
                          <a:pt x="25" y="112"/>
                          <a:pt x="30" y="103"/>
                          <a:pt x="36" y="92"/>
                        </a:cubicBezTo>
                        <a:cubicBezTo>
                          <a:pt x="41" y="82"/>
                          <a:pt x="43" y="74"/>
                          <a:pt x="43" y="69"/>
                        </a:cubicBezTo>
                        <a:close/>
                        <a:moveTo>
                          <a:pt x="130" y="69"/>
                        </a:moveTo>
                        <a:cubicBezTo>
                          <a:pt x="130" y="64"/>
                          <a:pt x="127" y="61"/>
                          <a:pt x="121" y="61"/>
                        </a:cubicBezTo>
                        <a:cubicBezTo>
                          <a:pt x="112" y="61"/>
                          <a:pt x="112" y="61"/>
                          <a:pt x="112" y="61"/>
                        </a:cubicBezTo>
                        <a:cubicBezTo>
                          <a:pt x="105" y="60"/>
                          <a:pt x="99" y="57"/>
                          <a:pt x="94" y="52"/>
                        </a:cubicBezTo>
                        <a:cubicBezTo>
                          <a:pt x="89" y="46"/>
                          <a:pt x="87" y="40"/>
                          <a:pt x="87" y="32"/>
                        </a:cubicBezTo>
                        <a:cubicBezTo>
                          <a:pt x="87" y="23"/>
                          <a:pt x="90" y="15"/>
                          <a:pt x="96" y="9"/>
                        </a:cubicBezTo>
                        <a:cubicBezTo>
                          <a:pt x="103" y="3"/>
                          <a:pt x="111" y="0"/>
                          <a:pt x="120" y="0"/>
                        </a:cubicBezTo>
                        <a:cubicBezTo>
                          <a:pt x="132" y="0"/>
                          <a:pt x="141" y="4"/>
                          <a:pt x="148" y="13"/>
                        </a:cubicBezTo>
                        <a:cubicBezTo>
                          <a:pt x="155" y="22"/>
                          <a:pt x="159" y="33"/>
                          <a:pt x="159" y="47"/>
                        </a:cubicBezTo>
                        <a:cubicBezTo>
                          <a:pt x="159" y="73"/>
                          <a:pt x="149" y="99"/>
                          <a:pt x="129" y="126"/>
                        </a:cubicBezTo>
                        <a:cubicBezTo>
                          <a:pt x="121" y="136"/>
                          <a:pt x="115" y="140"/>
                          <a:pt x="109" y="140"/>
                        </a:cubicBezTo>
                        <a:cubicBezTo>
                          <a:pt x="103" y="140"/>
                          <a:pt x="100" y="137"/>
                          <a:pt x="100" y="131"/>
                        </a:cubicBezTo>
                        <a:cubicBezTo>
                          <a:pt x="100" y="128"/>
                          <a:pt x="102" y="125"/>
                          <a:pt x="106" y="120"/>
                        </a:cubicBezTo>
                        <a:cubicBezTo>
                          <a:pt x="112" y="112"/>
                          <a:pt x="117" y="103"/>
                          <a:pt x="122" y="92"/>
                        </a:cubicBezTo>
                        <a:cubicBezTo>
                          <a:pt x="127" y="82"/>
                          <a:pt x="130" y="74"/>
                          <a:pt x="130" y="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6" name="任意多边形: 形状 5"/>
                  <p:cNvSpPr>
                    <a:spLocks/>
                  </p:cNvSpPr>
                  <p:nvPr/>
                </p:nvSpPr>
                <p:spPr bwMode="auto">
                  <a:xfrm>
                    <a:off x="1983909" y="2663640"/>
                    <a:ext cx="355600" cy="317500"/>
                  </a:xfrm>
                  <a:custGeom>
                    <a:avLst/>
                    <a:gdLst>
                      <a:gd name="T0" fmla="*/ 115 w 158"/>
                      <a:gd name="T1" fmla="*/ 72 h 141"/>
                      <a:gd name="T2" fmla="*/ 124 w 158"/>
                      <a:gd name="T3" fmla="*/ 80 h 141"/>
                      <a:gd name="T4" fmla="*/ 134 w 158"/>
                      <a:gd name="T5" fmla="*/ 80 h 141"/>
                      <a:gd name="T6" fmla="*/ 151 w 158"/>
                      <a:gd name="T7" fmla="*/ 89 h 141"/>
                      <a:gd name="T8" fmla="*/ 158 w 158"/>
                      <a:gd name="T9" fmla="*/ 109 h 141"/>
                      <a:gd name="T10" fmla="*/ 149 w 158"/>
                      <a:gd name="T11" fmla="*/ 132 h 141"/>
                      <a:gd name="T12" fmla="*/ 125 w 158"/>
                      <a:gd name="T13" fmla="*/ 141 h 141"/>
                      <a:gd name="T14" fmla="*/ 98 w 158"/>
                      <a:gd name="T15" fmla="*/ 128 h 141"/>
                      <a:gd name="T16" fmla="*/ 87 w 158"/>
                      <a:gd name="T17" fmla="*/ 94 h 141"/>
                      <a:gd name="T18" fmla="*/ 117 w 158"/>
                      <a:gd name="T19" fmla="*/ 15 h 141"/>
                      <a:gd name="T20" fmla="*/ 136 w 158"/>
                      <a:gd name="T21" fmla="*/ 0 h 141"/>
                      <a:gd name="T22" fmla="*/ 145 w 158"/>
                      <a:gd name="T23" fmla="*/ 10 h 141"/>
                      <a:gd name="T24" fmla="*/ 140 w 158"/>
                      <a:gd name="T25" fmla="*/ 21 h 141"/>
                      <a:gd name="T26" fmla="*/ 123 w 158"/>
                      <a:gd name="T27" fmla="*/ 48 h 141"/>
                      <a:gd name="T28" fmla="*/ 115 w 158"/>
                      <a:gd name="T29" fmla="*/ 72 h 141"/>
                      <a:gd name="T30" fmla="*/ 28 w 158"/>
                      <a:gd name="T31" fmla="*/ 72 h 141"/>
                      <a:gd name="T32" fmla="*/ 37 w 158"/>
                      <a:gd name="T33" fmla="*/ 80 h 141"/>
                      <a:gd name="T34" fmla="*/ 47 w 158"/>
                      <a:gd name="T35" fmla="*/ 80 h 141"/>
                      <a:gd name="T36" fmla="*/ 64 w 158"/>
                      <a:gd name="T37" fmla="*/ 89 h 141"/>
                      <a:gd name="T38" fmla="*/ 72 w 158"/>
                      <a:gd name="T39" fmla="*/ 109 h 141"/>
                      <a:gd name="T40" fmla="*/ 62 w 158"/>
                      <a:gd name="T41" fmla="*/ 132 h 141"/>
                      <a:gd name="T42" fmla="*/ 38 w 158"/>
                      <a:gd name="T43" fmla="*/ 141 h 141"/>
                      <a:gd name="T44" fmla="*/ 10 w 158"/>
                      <a:gd name="T45" fmla="*/ 128 h 141"/>
                      <a:gd name="T46" fmla="*/ 0 w 158"/>
                      <a:gd name="T47" fmla="*/ 94 h 141"/>
                      <a:gd name="T48" fmla="*/ 30 w 158"/>
                      <a:gd name="T49" fmla="*/ 15 h 141"/>
                      <a:gd name="T50" fmla="*/ 49 w 158"/>
                      <a:gd name="T51" fmla="*/ 0 h 141"/>
                      <a:gd name="T52" fmla="*/ 58 w 158"/>
                      <a:gd name="T53" fmla="*/ 10 h 141"/>
                      <a:gd name="T54" fmla="*/ 53 w 158"/>
                      <a:gd name="T55" fmla="*/ 21 h 141"/>
                      <a:gd name="T56" fmla="*/ 36 w 158"/>
                      <a:gd name="T57" fmla="*/ 48 h 141"/>
                      <a:gd name="T58" fmla="*/ 28 w 158"/>
                      <a:gd name="T59" fmla="*/ 72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8" h="141">
                        <a:moveTo>
                          <a:pt x="115" y="72"/>
                        </a:moveTo>
                        <a:cubicBezTo>
                          <a:pt x="115" y="77"/>
                          <a:pt x="118" y="80"/>
                          <a:pt x="124" y="80"/>
                        </a:cubicBezTo>
                        <a:cubicBezTo>
                          <a:pt x="134" y="80"/>
                          <a:pt x="134" y="80"/>
                          <a:pt x="134" y="80"/>
                        </a:cubicBezTo>
                        <a:cubicBezTo>
                          <a:pt x="140" y="80"/>
                          <a:pt x="146" y="83"/>
                          <a:pt x="151" y="89"/>
                        </a:cubicBezTo>
                        <a:cubicBezTo>
                          <a:pt x="156" y="95"/>
                          <a:pt x="158" y="101"/>
                          <a:pt x="158" y="109"/>
                        </a:cubicBezTo>
                        <a:cubicBezTo>
                          <a:pt x="158" y="118"/>
                          <a:pt x="155" y="126"/>
                          <a:pt x="149" y="132"/>
                        </a:cubicBezTo>
                        <a:cubicBezTo>
                          <a:pt x="142" y="138"/>
                          <a:pt x="134" y="141"/>
                          <a:pt x="125" y="141"/>
                        </a:cubicBezTo>
                        <a:cubicBezTo>
                          <a:pt x="114" y="141"/>
                          <a:pt x="105" y="137"/>
                          <a:pt x="98" y="128"/>
                        </a:cubicBezTo>
                        <a:cubicBezTo>
                          <a:pt x="90" y="119"/>
                          <a:pt x="87" y="108"/>
                          <a:pt x="87" y="94"/>
                        </a:cubicBezTo>
                        <a:cubicBezTo>
                          <a:pt x="87" y="68"/>
                          <a:pt x="97" y="42"/>
                          <a:pt x="117" y="15"/>
                        </a:cubicBezTo>
                        <a:cubicBezTo>
                          <a:pt x="124" y="5"/>
                          <a:pt x="130" y="0"/>
                          <a:pt x="136" y="0"/>
                        </a:cubicBezTo>
                        <a:cubicBezTo>
                          <a:pt x="142" y="0"/>
                          <a:pt x="145" y="4"/>
                          <a:pt x="145" y="10"/>
                        </a:cubicBezTo>
                        <a:cubicBezTo>
                          <a:pt x="145" y="13"/>
                          <a:pt x="144" y="16"/>
                          <a:pt x="140" y="21"/>
                        </a:cubicBezTo>
                        <a:cubicBezTo>
                          <a:pt x="134" y="29"/>
                          <a:pt x="128" y="38"/>
                          <a:pt x="123" y="48"/>
                        </a:cubicBezTo>
                        <a:cubicBezTo>
                          <a:pt x="118" y="59"/>
                          <a:pt x="115" y="67"/>
                          <a:pt x="115" y="72"/>
                        </a:cubicBezTo>
                        <a:close/>
                        <a:moveTo>
                          <a:pt x="28" y="72"/>
                        </a:moveTo>
                        <a:cubicBezTo>
                          <a:pt x="28" y="77"/>
                          <a:pt x="31" y="80"/>
                          <a:pt x="37" y="80"/>
                        </a:cubicBezTo>
                        <a:cubicBezTo>
                          <a:pt x="47" y="80"/>
                          <a:pt x="47" y="80"/>
                          <a:pt x="47" y="80"/>
                        </a:cubicBezTo>
                        <a:cubicBezTo>
                          <a:pt x="53" y="80"/>
                          <a:pt x="59" y="83"/>
                          <a:pt x="64" y="89"/>
                        </a:cubicBezTo>
                        <a:cubicBezTo>
                          <a:pt x="69" y="95"/>
                          <a:pt x="72" y="101"/>
                          <a:pt x="72" y="109"/>
                        </a:cubicBezTo>
                        <a:cubicBezTo>
                          <a:pt x="72" y="118"/>
                          <a:pt x="68" y="126"/>
                          <a:pt x="62" y="132"/>
                        </a:cubicBezTo>
                        <a:cubicBezTo>
                          <a:pt x="56" y="138"/>
                          <a:pt x="48" y="141"/>
                          <a:pt x="38" y="141"/>
                        </a:cubicBezTo>
                        <a:cubicBezTo>
                          <a:pt x="27" y="141"/>
                          <a:pt x="18" y="137"/>
                          <a:pt x="10" y="128"/>
                        </a:cubicBezTo>
                        <a:cubicBezTo>
                          <a:pt x="3" y="119"/>
                          <a:pt x="0" y="108"/>
                          <a:pt x="0" y="94"/>
                        </a:cubicBezTo>
                        <a:cubicBezTo>
                          <a:pt x="0" y="68"/>
                          <a:pt x="10" y="42"/>
                          <a:pt x="30" y="15"/>
                        </a:cubicBezTo>
                        <a:cubicBezTo>
                          <a:pt x="37" y="5"/>
                          <a:pt x="44" y="0"/>
                          <a:pt x="49" y="0"/>
                        </a:cubicBezTo>
                        <a:cubicBezTo>
                          <a:pt x="55" y="0"/>
                          <a:pt x="58" y="4"/>
                          <a:pt x="58" y="10"/>
                        </a:cubicBezTo>
                        <a:cubicBezTo>
                          <a:pt x="58" y="13"/>
                          <a:pt x="56" y="16"/>
                          <a:pt x="53" y="21"/>
                        </a:cubicBezTo>
                        <a:cubicBezTo>
                          <a:pt x="47" y="29"/>
                          <a:pt x="41" y="38"/>
                          <a:pt x="36" y="48"/>
                        </a:cubicBezTo>
                        <a:cubicBezTo>
                          <a:pt x="31" y="59"/>
                          <a:pt x="28" y="67"/>
                          <a:pt x="28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8" name="组合 27"/>
                <p:cNvGrpSpPr>
                  <a:grpSpLocks noChangeAspect="1"/>
                </p:cNvGrpSpPr>
                <p:nvPr/>
              </p:nvGrpSpPr>
              <p:grpSpPr>
                <a:xfrm>
                  <a:off x="3390079" y="1686422"/>
                  <a:ext cx="2515318" cy="2520000"/>
                  <a:chOff x="4052421" y="2654115"/>
                  <a:chExt cx="1704976" cy="1708150"/>
                </a:xfrm>
                <a:solidFill>
                  <a:schemeClr val="accent2"/>
                </a:solidFill>
              </p:grpSpPr>
              <p:sp>
                <p:nvSpPr>
                  <p:cNvPr id="39" name="任意多边形: 形状 8"/>
                  <p:cNvSpPr>
                    <a:spLocks/>
                  </p:cNvSpPr>
                  <p:nvPr/>
                </p:nvSpPr>
                <p:spPr bwMode="auto">
                  <a:xfrm>
                    <a:off x="4052421" y="2735078"/>
                    <a:ext cx="471488" cy="1528763"/>
                  </a:xfrm>
                  <a:custGeom>
                    <a:avLst/>
                    <a:gdLst>
                      <a:gd name="T0" fmla="*/ 25 w 209"/>
                      <a:gd name="T1" fmla="*/ 340 h 679"/>
                      <a:gd name="T2" fmla="*/ 209 w 209"/>
                      <a:gd name="T3" fmla="*/ 29 h 679"/>
                      <a:gd name="T4" fmla="*/ 209 w 209"/>
                      <a:gd name="T5" fmla="*/ 0 h 679"/>
                      <a:gd name="T6" fmla="*/ 0 w 209"/>
                      <a:gd name="T7" fmla="*/ 340 h 679"/>
                      <a:gd name="T8" fmla="*/ 209 w 209"/>
                      <a:gd name="T9" fmla="*/ 679 h 679"/>
                      <a:gd name="T10" fmla="*/ 209 w 209"/>
                      <a:gd name="T11" fmla="*/ 651 h 679"/>
                      <a:gd name="T12" fmla="*/ 25 w 209"/>
                      <a:gd name="T13" fmla="*/ 340 h 6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9" h="679">
                        <a:moveTo>
                          <a:pt x="25" y="340"/>
                        </a:moveTo>
                        <a:cubicBezTo>
                          <a:pt x="25" y="206"/>
                          <a:pt x="97" y="89"/>
                          <a:pt x="209" y="29"/>
                        </a:cubicBezTo>
                        <a:cubicBezTo>
                          <a:pt x="209" y="0"/>
                          <a:pt x="209" y="0"/>
                          <a:pt x="209" y="0"/>
                        </a:cubicBezTo>
                        <a:cubicBezTo>
                          <a:pt x="85" y="63"/>
                          <a:pt x="0" y="192"/>
                          <a:pt x="0" y="340"/>
                        </a:cubicBezTo>
                        <a:cubicBezTo>
                          <a:pt x="0" y="488"/>
                          <a:pt x="85" y="617"/>
                          <a:pt x="209" y="679"/>
                        </a:cubicBezTo>
                        <a:cubicBezTo>
                          <a:pt x="209" y="651"/>
                          <a:pt x="209" y="651"/>
                          <a:pt x="209" y="651"/>
                        </a:cubicBezTo>
                        <a:cubicBezTo>
                          <a:pt x="97" y="590"/>
                          <a:pt x="25" y="474"/>
                          <a:pt x="25" y="3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0" name="任意多边形: 形状 9"/>
                  <p:cNvSpPr>
                    <a:spLocks/>
                  </p:cNvSpPr>
                  <p:nvPr/>
                </p:nvSpPr>
                <p:spPr bwMode="auto">
                  <a:xfrm>
                    <a:off x="5270034" y="2728728"/>
                    <a:ext cx="487363" cy="1544638"/>
                  </a:xfrm>
                  <a:custGeom>
                    <a:avLst/>
                    <a:gdLst>
                      <a:gd name="T0" fmla="*/ 216 w 216"/>
                      <a:gd name="T1" fmla="*/ 343 h 686"/>
                      <a:gd name="T2" fmla="*/ 0 w 216"/>
                      <a:gd name="T3" fmla="*/ 0 h 686"/>
                      <a:gd name="T4" fmla="*/ 0 w 216"/>
                      <a:gd name="T5" fmla="*/ 28 h 686"/>
                      <a:gd name="T6" fmla="*/ 191 w 216"/>
                      <a:gd name="T7" fmla="*/ 343 h 686"/>
                      <a:gd name="T8" fmla="*/ 0 w 216"/>
                      <a:gd name="T9" fmla="*/ 657 h 686"/>
                      <a:gd name="T10" fmla="*/ 0 w 216"/>
                      <a:gd name="T11" fmla="*/ 686 h 686"/>
                      <a:gd name="T12" fmla="*/ 216 w 216"/>
                      <a:gd name="T13" fmla="*/ 343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" h="686">
                        <a:moveTo>
                          <a:pt x="216" y="343"/>
                        </a:moveTo>
                        <a:cubicBezTo>
                          <a:pt x="216" y="192"/>
                          <a:pt x="128" y="62"/>
                          <a:pt x="0" y="0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116" y="88"/>
                          <a:pt x="191" y="206"/>
                          <a:pt x="191" y="343"/>
                        </a:cubicBezTo>
                        <a:cubicBezTo>
                          <a:pt x="191" y="479"/>
                          <a:pt x="116" y="598"/>
                          <a:pt x="0" y="657"/>
                        </a:cubicBezTo>
                        <a:cubicBezTo>
                          <a:pt x="0" y="686"/>
                          <a:pt x="0" y="686"/>
                          <a:pt x="0" y="686"/>
                        </a:cubicBezTo>
                        <a:cubicBezTo>
                          <a:pt x="128" y="624"/>
                          <a:pt x="216" y="494"/>
                          <a:pt x="216" y="3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1" name="任意多边形: 形状 10"/>
                  <p:cNvSpPr>
                    <a:spLocks/>
                  </p:cNvSpPr>
                  <p:nvPr/>
                </p:nvSpPr>
                <p:spPr bwMode="auto">
                  <a:xfrm>
                    <a:off x="4665196" y="4057465"/>
                    <a:ext cx="463550" cy="304800"/>
                  </a:xfrm>
                  <a:custGeom>
                    <a:avLst/>
                    <a:gdLst>
                      <a:gd name="T0" fmla="*/ 0 w 206"/>
                      <a:gd name="T1" fmla="*/ 43 h 136"/>
                      <a:gd name="T2" fmla="*/ 43 w 206"/>
                      <a:gd name="T3" fmla="*/ 0 h 136"/>
                      <a:gd name="T4" fmla="*/ 88 w 206"/>
                      <a:gd name="T5" fmla="*/ 49 h 136"/>
                      <a:gd name="T6" fmla="*/ 21 w 206"/>
                      <a:gd name="T7" fmla="*/ 136 h 136"/>
                      <a:gd name="T8" fmla="*/ 16 w 206"/>
                      <a:gd name="T9" fmla="*/ 128 h 136"/>
                      <a:gd name="T10" fmla="*/ 65 w 206"/>
                      <a:gd name="T11" fmla="*/ 78 h 136"/>
                      <a:gd name="T12" fmla="*/ 40 w 206"/>
                      <a:gd name="T13" fmla="*/ 87 h 136"/>
                      <a:gd name="T14" fmla="*/ 0 w 206"/>
                      <a:gd name="T15" fmla="*/ 43 h 136"/>
                      <a:gd name="T16" fmla="*/ 118 w 206"/>
                      <a:gd name="T17" fmla="*/ 43 h 136"/>
                      <a:gd name="T18" fmla="*/ 161 w 206"/>
                      <a:gd name="T19" fmla="*/ 0 h 136"/>
                      <a:gd name="T20" fmla="*/ 206 w 206"/>
                      <a:gd name="T21" fmla="*/ 49 h 136"/>
                      <a:gd name="T22" fmla="*/ 140 w 206"/>
                      <a:gd name="T23" fmla="*/ 136 h 136"/>
                      <a:gd name="T24" fmla="*/ 135 w 206"/>
                      <a:gd name="T25" fmla="*/ 128 h 136"/>
                      <a:gd name="T26" fmla="*/ 183 w 206"/>
                      <a:gd name="T27" fmla="*/ 78 h 136"/>
                      <a:gd name="T28" fmla="*/ 158 w 206"/>
                      <a:gd name="T29" fmla="*/ 87 h 136"/>
                      <a:gd name="T30" fmla="*/ 118 w 206"/>
                      <a:gd name="T31" fmla="*/ 43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6">
                        <a:moveTo>
                          <a:pt x="0" y="43"/>
                        </a:moveTo>
                        <a:cubicBezTo>
                          <a:pt x="0" y="15"/>
                          <a:pt x="25" y="0"/>
                          <a:pt x="43" y="0"/>
                        </a:cubicBezTo>
                        <a:cubicBezTo>
                          <a:pt x="61" y="0"/>
                          <a:pt x="88" y="17"/>
                          <a:pt x="88" y="49"/>
                        </a:cubicBezTo>
                        <a:cubicBezTo>
                          <a:pt x="88" y="98"/>
                          <a:pt x="49" y="133"/>
                          <a:pt x="21" y="136"/>
                        </a:cubicBezTo>
                        <a:cubicBezTo>
                          <a:pt x="19" y="133"/>
                          <a:pt x="16" y="128"/>
                          <a:pt x="16" y="128"/>
                        </a:cubicBezTo>
                        <a:cubicBezTo>
                          <a:pt x="29" y="123"/>
                          <a:pt x="63" y="99"/>
                          <a:pt x="65" y="78"/>
                        </a:cubicBezTo>
                        <a:cubicBezTo>
                          <a:pt x="55" y="84"/>
                          <a:pt x="51" y="87"/>
                          <a:pt x="40" y="87"/>
                        </a:cubicBezTo>
                        <a:cubicBezTo>
                          <a:pt x="16" y="87"/>
                          <a:pt x="0" y="65"/>
                          <a:pt x="0" y="43"/>
                        </a:cubicBezTo>
                        <a:close/>
                        <a:moveTo>
                          <a:pt x="118" y="43"/>
                        </a:moveTo>
                        <a:cubicBezTo>
                          <a:pt x="118" y="15"/>
                          <a:pt x="144" y="0"/>
                          <a:pt x="161" y="0"/>
                        </a:cubicBezTo>
                        <a:cubicBezTo>
                          <a:pt x="179" y="0"/>
                          <a:pt x="206" y="17"/>
                          <a:pt x="206" y="49"/>
                        </a:cubicBezTo>
                        <a:cubicBezTo>
                          <a:pt x="206" y="98"/>
                          <a:pt x="167" y="133"/>
                          <a:pt x="140" y="136"/>
                        </a:cubicBezTo>
                        <a:cubicBezTo>
                          <a:pt x="138" y="133"/>
                          <a:pt x="135" y="128"/>
                          <a:pt x="135" y="128"/>
                        </a:cubicBezTo>
                        <a:cubicBezTo>
                          <a:pt x="147" y="123"/>
                          <a:pt x="181" y="99"/>
                          <a:pt x="183" y="78"/>
                        </a:cubicBezTo>
                        <a:cubicBezTo>
                          <a:pt x="174" y="84"/>
                          <a:pt x="170" y="87"/>
                          <a:pt x="158" y="87"/>
                        </a:cubicBezTo>
                        <a:cubicBezTo>
                          <a:pt x="135" y="87"/>
                          <a:pt x="118" y="65"/>
                          <a:pt x="118" y="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2" name="任意多边形: 形状 11"/>
                  <p:cNvSpPr>
                    <a:spLocks/>
                  </p:cNvSpPr>
                  <p:nvPr/>
                </p:nvSpPr>
                <p:spPr bwMode="auto">
                  <a:xfrm>
                    <a:off x="4665196" y="2654115"/>
                    <a:ext cx="463550" cy="307975"/>
                  </a:xfrm>
                  <a:custGeom>
                    <a:avLst/>
                    <a:gdLst>
                      <a:gd name="T0" fmla="*/ 206 w 206"/>
                      <a:gd name="T1" fmla="*/ 94 h 137"/>
                      <a:gd name="T2" fmla="*/ 163 w 206"/>
                      <a:gd name="T3" fmla="*/ 137 h 137"/>
                      <a:gd name="T4" fmla="*/ 118 w 206"/>
                      <a:gd name="T5" fmla="*/ 88 h 137"/>
                      <a:gd name="T6" fmla="*/ 185 w 206"/>
                      <a:gd name="T7" fmla="*/ 0 h 137"/>
                      <a:gd name="T8" fmla="*/ 190 w 206"/>
                      <a:gd name="T9" fmla="*/ 9 h 137"/>
                      <a:gd name="T10" fmla="*/ 141 w 206"/>
                      <a:gd name="T11" fmla="*/ 59 h 137"/>
                      <a:gd name="T12" fmla="*/ 166 w 206"/>
                      <a:gd name="T13" fmla="*/ 50 h 137"/>
                      <a:gd name="T14" fmla="*/ 206 w 206"/>
                      <a:gd name="T15" fmla="*/ 94 h 137"/>
                      <a:gd name="T16" fmla="*/ 88 w 206"/>
                      <a:gd name="T17" fmla="*/ 94 h 137"/>
                      <a:gd name="T18" fmla="*/ 45 w 206"/>
                      <a:gd name="T19" fmla="*/ 137 h 137"/>
                      <a:gd name="T20" fmla="*/ 0 w 206"/>
                      <a:gd name="T21" fmla="*/ 88 h 137"/>
                      <a:gd name="T22" fmla="*/ 67 w 206"/>
                      <a:gd name="T23" fmla="*/ 0 h 137"/>
                      <a:gd name="T24" fmla="*/ 71 w 206"/>
                      <a:gd name="T25" fmla="*/ 9 h 137"/>
                      <a:gd name="T26" fmla="*/ 23 w 206"/>
                      <a:gd name="T27" fmla="*/ 59 h 137"/>
                      <a:gd name="T28" fmla="*/ 48 w 206"/>
                      <a:gd name="T29" fmla="*/ 50 h 137"/>
                      <a:gd name="T30" fmla="*/ 88 w 206"/>
                      <a:gd name="T31" fmla="*/ 94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6" h="137">
                        <a:moveTo>
                          <a:pt x="206" y="94"/>
                        </a:moveTo>
                        <a:cubicBezTo>
                          <a:pt x="206" y="122"/>
                          <a:pt x="181" y="137"/>
                          <a:pt x="163" y="137"/>
                        </a:cubicBezTo>
                        <a:cubicBezTo>
                          <a:pt x="145" y="137"/>
                          <a:pt x="118" y="119"/>
                          <a:pt x="118" y="88"/>
                        </a:cubicBezTo>
                        <a:cubicBezTo>
                          <a:pt x="118" y="39"/>
                          <a:pt x="157" y="4"/>
                          <a:pt x="185" y="0"/>
                        </a:cubicBezTo>
                        <a:cubicBezTo>
                          <a:pt x="187" y="4"/>
                          <a:pt x="190" y="9"/>
                          <a:pt x="190" y="9"/>
                        </a:cubicBezTo>
                        <a:cubicBezTo>
                          <a:pt x="177" y="14"/>
                          <a:pt x="143" y="38"/>
                          <a:pt x="141" y="59"/>
                        </a:cubicBezTo>
                        <a:cubicBezTo>
                          <a:pt x="151" y="53"/>
                          <a:pt x="155" y="50"/>
                          <a:pt x="166" y="50"/>
                        </a:cubicBezTo>
                        <a:cubicBezTo>
                          <a:pt x="190" y="50"/>
                          <a:pt x="206" y="72"/>
                          <a:pt x="206" y="94"/>
                        </a:cubicBezTo>
                        <a:close/>
                        <a:moveTo>
                          <a:pt x="88" y="94"/>
                        </a:moveTo>
                        <a:cubicBezTo>
                          <a:pt x="88" y="122"/>
                          <a:pt x="62" y="137"/>
                          <a:pt x="45" y="137"/>
                        </a:cubicBezTo>
                        <a:cubicBezTo>
                          <a:pt x="27" y="137"/>
                          <a:pt x="0" y="119"/>
                          <a:pt x="0" y="88"/>
                        </a:cubicBezTo>
                        <a:cubicBezTo>
                          <a:pt x="0" y="39"/>
                          <a:pt x="39" y="4"/>
                          <a:pt x="67" y="0"/>
                        </a:cubicBezTo>
                        <a:cubicBezTo>
                          <a:pt x="69" y="4"/>
                          <a:pt x="71" y="9"/>
                          <a:pt x="71" y="9"/>
                        </a:cubicBezTo>
                        <a:cubicBezTo>
                          <a:pt x="59" y="14"/>
                          <a:pt x="25" y="38"/>
                          <a:pt x="23" y="59"/>
                        </a:cubicBezTo>
                        <a:cubicBezTo>
                          <a:pt x="32" y="53"/>
                          <a:pt x="36" y="50"/>
                          <a:pt x="48" y="50"/>
                        </a:cubicBezTo>
                        <a:cubicBezTo>
                          <a:pt x="71" y="50"/>
                          <a:pt x="88" y="72"/>
                          <a:pt x="88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29" name="组合 28"/>
                <p:cNvGrpSpPr>
                  <a:grpSpLocks noChangeAspect="1"/>
                </p:cNvGrpSpPr>
                <p:nvPr/>
              </p:nvGrpSpPr>
              <p:grpSpPr>
                <a:xfrm>
                  <a:off x="6311765" y="1717593"/>
                  <a:ext cx="2529257" cy="2520000"/>
                  <a:chOff x="6281271" y="2603315"/>
                  <a:chExt cx="1735138" cy="1728788"/>
                </a:xfrm>
                <a:solidFill>
                  <a:schemeClr val="accent3"/>
                </a:solidFill>
              </p:grpSpPr>
              <p:sp>
                <p:nvSpPr>
                  <p:cNvPr id="35" name="任意多边形: 形状 14"/>
                  <p:cNvSpPr>
                    <a:spLocks/>
                  </p:cNvSpPr>
                  <p:nvPr/>
                </p:nvSpPr>
                <p:spPr bwMode="auto">
                  <a:xfrm>
                    <a:off x="6306671" y="3062103"/>
                    <a:ext cx="1214438" cy="1270000"/>
                  </a:xfrm>
                  <a:custGeom>
                    <a:avLst/>
                    <a:gdLst>
                      <a:gd name="T0" fmla="*/ 71 w 540"/>
                      <a:gd name="T1" fmla="*/ 536 h 564"/>
                      <a:gd name="T2" fmla="*/ 24 w 540"/>
                      <a:gd name="T3" fmla="*/ 488 h 564"/>
                      <a:gd name="T4" fmla="*/ 24 w 540"/>
                      <a:gd name="T5" fmla="*/ 0 h 564"/>
                      <a:gd name="T6" fmla="*/ 0 w 540"/>
                      <a:gd name="T7" fmla="*/ 0 h 564"/>
                      <a:gd name="T8" fmla="*/ 0 w 540"/>
                      <a:gd name="T9" fmla="*/ 489 h 564"/>
                      <a:gd name="T10" fmla="*/ 72 w 540"/>
                      <a:gd name="T11" fmla="*/ 564 h 564"/>
                      <a:gd name="T12" fmla="*/ 540 w 540"/>
                      <a:gd name="T13" fmla="*/ 564 h 564"/>
                      <a:gd name="T14" fmla="*/ 540 w 540"/>
                      <a:gd name="T15" fmla="*/ 536 h 564"/>
                      <a:gd name="T16" fmla="*/ 71 w 540"/>
                      <a:gd name="T17" fmla="*/ 536 h 5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40" h="564">
                        <a:moveTo>
                          <a:pt x="71" y="536"/>
                        </a:moveTo>
                        <a:cubicBezTo>
                          <a:pt x="44" y="536"/>
                          <a:pt x="24" y="515"/>
                          <a:pt x="24" y="488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489"/>
                          <a:pt x="0" y="489"/>
                          <a:pt x="0" y="489"/>
                        </a:cubicBezTo>
                        <a:cubicBezTo>
                          <a:pt x="0" y="529"/>
                          <a:pt x="32" y="564"/>
                          <a:pt x="72" y="564"/>
                        </a:cubicBezTo>
                        <a:cubicBezTo>
                          <a:pt x="540" y="564"/>
                          <a:pt x="540" y="564"/>
                          <a:pt x="540" y="564"/>
                        </a:cubicBezTo>
                        <a:cubicBezTo>
                          <a:pt x="540" y="536"/>
                          <a:pt x="540" y="536"/>
                          <a:pt x="540" y="536"/>
                        </a:cubicBezTo>
                        <a:lnTo>
                          <a:pt x="71" y="5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任意多边形: 形状 15"/>
                  <p:cNvSpPr>
                    <a:spLocks/>
                  </p:cNvSpPr>
                  <p:nvPr/>
                </p:nvSpPr>
                <p:spPr bwMode="auto">
                  <a:xfrm>
                    <a:off x="6755934" y="2674753"/>
                    <a:ext cx="1206500" cy="1243013"/>
                  </a:xfrm>
                  <a:custGeom>
                    <a:avLst/>
                    <a:gdLst>
                      <a:gd name="T0" fmla="*/ 461 w 536"/>
                      <a:gd name="T1" fmla="*/ 24 h 552"/>
                      <a:gd name="T2" fmla="*/ 508 w 536"/>
                      <a:gd name="T3" fmla="*/ 70 h 552"/>
                      <a:gd name="T4" fmla="*/ 508 w 536"/>
                      <a:gd name="T5" fmla="*/ 552 h 552"/>
                      <a:gd name="T6" fmla="*/ 536 w 536"/>
                      <a:gd name="T7" fmla="*/ 552 h 552"/>
                      <a:gd name="T8" fmla="*/ 536 w 536"/>
                      <a:gd name="T9" fmla="*/ 72 h 552"/>
                      <a:gd name="T10" fmla="*/ 462 w 536"/>
                      <a:gd name="T11" fmla="*/ 0 h 552"/>
                      <a:gd name="T12" fmla="*/ 0 w 536"/>
                      <a:gd name="T13" fmla="*/ 0 h 552"/>
                      <a:gd name="T14" fmla="*/ 0 w 536"/>
                      <a:gd name="T15" fmla="*/ 24 h 552"/>
                      <a:gd name="T16" fmla="*/ 461 w 536"/>
                      <a:gd name="T17" fmla="*/ 24 h 5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6" h="552">
                        <a:moveTo>
                          <a:pt x="461" y="24"/>
                        </a:moveTo>
                        <a:cubicBezTo>
                          <a:pt x="488" y="24"/>
                          <a:pt x="508" y="44"/>
                          <a:pt x="508" y="70"/>
                        </a:cubicBezTo>
                        <a:cubicBezTo>
                          <a:pt x="508" y="552"/>
                          <a:pt x="508" y="552"/>
                          <a:pt x="508" y="552"/>
                        </a:cubicBezTo>
                        <a:cubicBezTo>
                          <a:pt x="536" y="552"/>
                          <a:pt x="536" y="552"/>
                          <a:pt x="536" y="552"/>
                        </a:cubicBezTo>
                        <a:cubicBezTo>
                          <a:pt x="536" y="72"/>
                          <a:pt x="536" y="72"/>
                          <a:pt x="536" y="72"/>
                        </a:cubicBezTo>
                        <a:cubicBezTo>
                          <a:pt x="536" y="32"/>
                          <a:pt x="502" y="0"/>
                          <a:pt x="462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lnTo>
                          <a:pt x="461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7" name="任意多边形: 形状 16"/>
                  <p:cNvSpPr>
                    <a:spLocks/>
                  </p:cNvSpPr>
                  <p:nvPr/>
                </p:nvSpPr>
                <p:spPr bwMode="auto">
                  <a:xfrm>
                    <a:off x="6281271" y="2603315"/>
                    <a:ext cx="315913" cy="265113"/>
                  </a:xfrm>
                  <a:custGeom>
                    <a:avLst/>
                    <a:gdLst>
                      <a:gd name="T0" fmla="*/ 68 w 140"/>
                      <a:gd name="T1" fmla="*/ 4 h 118"/>
                      <a:gd name="T2" fmla="*/ 80 w 140"/>
                      <a:gd name="T3" fmla="*/ 0 h 118"/>
                      <a:gd name="T4" fmla="*/ 95 w 140"/>
                      <a:gd name="T5" fmla="*/ 7 h 118"/>
                      <a:gd name="T6" fmla="*/ 107 w 140"/>
                      <a:gd name="T7" fmla="*/ 20 h 118"/>
                      <a:gd name="T8" fmla="*/ 127 w 140"/>
                      <a:gd name="T9" fmla="*/ 62 h 118"/>
                      <a:gd name="T10" fmla="*/ 140 w 140"/>
                      <a:gd name="T11" fmla="*/ 106 h 118"/>
                      <a:gd name="T12" fmla="*/ 132 w 140"/>
                      <a:gd name="T13" fmla="*/ 113 h 118"/>
                      <a:gd name="T14" fmla="*/ 125 w 140"/>
                      <a:gd name="T15" fmla="*/ 118 h 118"/>
                      <a:gd name="T16" fmla="*/ 123 w 140"/>
                      <a:gd name="T17" fmla="*/ 118 h 118"/>
                      <a:gd name="T18" fmla="*/ 121 w 140"/>
                      <a:gd name="T19" fmla="*/ 118 h 118"/>
                      <a:gd name="T20" fmla="*/ 85 w 140"/>
                      <a:gd name="T21" fmla="*/ 63 h 118"/>
                      <a:gd name="T22" fmla="*/ 78 w 140"/>
                      <a:gd name="T23" fmla="*/ 53 h 118"/>
                      <a:gd name="T24" fmla="*/ 72 w 140"/>
                      <a:gd name="T25" fmla="*/ 43 h 118"/>
                      <a:gd name="T26" fmla="*/ 63 w 140"/>
                      <a:gd name="T27" fmla="*/ 16 h 118"/>
                      <a:gd name="T28" fmla="*/ 68 w 140"/>
                      <a:gd name="T29" fmla="*/ 4 h 118"/>
                      <a:gd name="T30" fmla="*/ 5 w 140"/>
                      <a:gd name="T31" fmla="*/ 4 h 118"/>
                      <a:gd name="T32" fmla="*/ 17 w 140"/>
                      <a:gd name="T33" fmla="*/ 0 h 118"/>
                      <a:gd name="T34" fmla="*/ 32 w 140"/>
                      <a:gd name="T35" fmla="*/ 7 h 118"/>
                      <a:gd name="T36" fmla="*/ 45 w 140"/>
                      <a:gd name="T37" fmla="*/ 20 h 118"/>
                      <a:gd name="T38" fmla="*/ 64 w 140"/>
                      <a:gd name="T39" fmla="*/ 62 h 118"/>
                      <a:gd name="T40" fmla="*/ 77 w 140"/>
                      <a:gd name="T41" fmla="*/ 106 h 118"/>
                      <a:gd name="T42" fmla="*/ 69 w 140"/>
                      <a:gd name="T43" fmla="*/ 113 h 118"/>
                      <a:gd name="T44" fmla="*/ 61 w 140"/>
                      <a:gd name="T45" fmla="*/ 118 h 118"/>
                      <a:gd name="T46" fmla="*/ 59 w 140"/>
                      <a:gd name="T47" fmla="*/ 118 h 118"/>
                      <a:gd name="T48" fmla="*/ 57 w 140"/>
                      <a:gd name="T49" fmla="*/ 118 h 118"/>
                      <a:gd name="T50" fmla="*/ 22 w 140"/>
                      <a:gd name="T51" fmla="*/ 63 h 118"/>
                      <a:gd name="T52" fmla="*/ 15 w 140"/>
                      <a:gd name="T53" fmla="*/ 53 h 118"/>
                      <a:gd name="T54" fmla="*/ 8 w 140"/>
                      <a:gd name="T55" fmla="*/ 43 h 118"/>
                      <a:gd name="T56" fmla="*/ 0 w 140"/>
                      <a:gd name="T57" fmla="*/ 16 h 118"/>
                      <a:gd name="T58" fmla="*/ 5 w 140"/>
                      <a:gd name="T59" fmla="*/ 4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8">
                        <a:moveTo>
                          <a:pt x="68" y="4"/>
                        </a:moveTo>
                        <a:cubicBezTo>
                          <a:pt x="72" y="1"/>
                          <a:pt x="76" y="0"/>
                          <a:pt x="80" y="0"/>
                        </a:cubicBezTo>
                        <a:cubicBezTo>
                          <a:pt x="84" y="0"/>
                          <a:pt x="89" y="2"/>
                          <a:pt x="95" y="7"/>
                        </a:cubicBezTo>
                        <a:cubicBezTo>
                          <a:pt x="101" y="12"/>
                          <a:pt x="105" y="16"/>
                          <a:pt x="107" y="20"/>
                        </a:cubicBezTo>
                        <a:cubicBezTo>
                          <a:pt x="115" y="32"/>
                          <a:pt x="121" y="45"/>
                          <a:pt x="127" y="62"/>
                        </a:cubicBezTo>
                        <a:cubicBezTo>
                          <a:pt x="133" y="78"/>
                          <a:pt x="137" y="93"/>
                          <a:pt x="140" y="106"/>
                        </a:cubicBezTo>
                        <a:cubicBezTo>
                          <a:pt x="139" y="107"/>
                          <a:pt x="136" y="109"/>
                          <a:pt x="132" y="113"/>
                        </a:cubicBezTo>
                        <a:cubicBezTo>
                          <a:pt x="128" y="117"/>
                          <a:pt x="126" y="118"/>
                          <a:pt x="125" y="118"/>
                        </a:cubicBezTo>
                        <a:cubicBezTo>
                          <a:pt x="124" y="118"/>
                          <a:pt x="123" y="118"/>
                          <a:pt x="123" y="118"/>
                        </a:cubicBezTo>
                        <a:cubicBezTo>
                          <a:pt x="122" y="118"/>
                          <a:pt x="121" y="118"/>
                          <a:pt x="121" y="118"/>
                        </a:cubicBezTo>
                        <a:cubicBezTo>
                          <a:pt x="108" y="101"/>
                          <a:pt x="96" y="83"/>
                          <a:pt x="85" y="63"/>
                        </a:cubicBezTo>
                        <a:cubicBezTo>
                          <a:pt x="83" y="60"/>
                          <a:pt x="81" y="56"/>
                          <a:pt x="78" y="53"/>
                        </a:cubicBezTo>
                        <a:cubicBezTo>
                          <a:pt x="76" y="50"/>
                          <a:pt x="74" y="46"/>
                          <a:pt x="72" y="43"/>
                        </a:cubicBezTo>
                        <a:cubicBezTo>
                          <a:pt x="66" y="35"/>
                          <a:pt x="63" y="25"/>
                          <a:pt x="63" y="16"/>
                        </a:cubicBezTo>
                        <a:cubicBezTo>
                          <a:pt x="63" y="11"/>
                          <a:pt x="65" y="7"/>
                          <a:pt x="68" y="4"/>
                        </a:cubicBezTo>
                        <a:close/>
                        <a:moveTo>
                          <a:pt x="5" y="4"/>
                        </a:moveTo>
                        <a:cubicBezTo>
                          <a:pt x="8" y="1"/>
                          <a:pt x="12" y="0"/>
                          <a:pt x="17" y="0"/>
                        </a:cubicBezTo>
                        <a:cubicBezTo>
                          <a:pt x="22" y="0"/>
                          <a:pt x="27" y="2"/>
                          <a:pt x="32" y="7"/>
                        </a:cubicBezTo>
                        <a:cubicBezTo>
                          <a:pt x="38" y="12"/>
                          <a:pt x="42" y="16"/>
                          <a:pt x="45" y="20"/>
                        </a:cubicBezTo>
                        <a:cubicBezTo>
                          <a:pt x="52" y="32"/>
                          <a:pt x="58" y="45"/>
                          <a:pt x="64" y="62"/>
                        </a:cubicBezTo>
                        <a:cubicBezTo>
                          <a:pt x="70" y="78"/>
                          <a:pt x="74" y="93"/>
                          <a:pt x="77" y="106"/>
                        </a:cubicBezTo>
                        <a:cubicBezTo>
                          <a:pt x="76" y="107"/>
                          <a:pt x="73" y="109"/>
                          <a:pt x="69" y="113"/>
                        </a:cubicBezTo>
                        <a:cubicBezTo>
                          <a:pt x="65" y="117"/>
                          <a:pt x="63" y="118"/>
                          <a:pt x="61" y="118"/>
                        </a:cubicBezTo>
                        <a:cubicBezTo>
                          <a:pt x="61" y="118"/>
                          <a:pt x="60" y="118"/>
                          <a:pt x="59" y="118"/>
                        </a:cubicBezTo>
                        <a:cubicBezTo>
                          <a:pt x="58" y="118"/>
                          <a:pt x="58" y="118"/>
                          <a:pt x="57" y="118"/>
                        </a:cubicBezTo>
                        <a:cubicBezTo>
                          <a:pt x="44" y="101"/>
                          <a:pt x="32" y="83"/>
                          <a:pt x="22" y="63"/>
                        </a:cubicBezTo>
                        <a:cubicBezTo>
                          <a:pt x="20" y="60"/>
                          <a:pt x="17" y="56"/>
                          <a:pt x="15" y="53"/>
                        </a:cubicBezTo>
                        <a:cubicBezTo>
                          <a:pt x="13" y="50"/>
                          <a:pt x="11" y="46"/>
                          <a:pt x="8" y="43"/>
                        </a:cubicBezTo>
                        <a:cubicBezTo>
                          <a:pt x="3" y="35"/>
                          <a:pt x="0" y="25"/>
                          <a:pt x="0" y="16"/>
                        </a:cubicBezTo>
                        <a:cubicBezTo>
                          <a:pt x="0" y="11"/>
                          <a:pt x="2" y="7"/>
                          <a:pt x="5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8" name="任意多边形: 形状 17"/>
                  <p:cNvSpPr>
                    <a:spLocks/>
                  </p:cNvSpPr>
                  <p:nvPr/>
                </p:nvSpPr>
                <p:spPr bwMode="auto">
                  <a:xfrm>
                    <a:off x="7702084" y="4057465"/>
                    <a:ext cx="314325" cy="266700"/>
                  </a:xfrm>
                  <a:custGeom>
                    <a:avLst/>
                    <a:gdLst>
                      <a:gd name="T0" fmla="*/ 72 w 140"/>
                      <a:gd name="T1" fmla="*/ 114 h 119"/>
                      <a:gd name="T2" fmla="*/ 60 w 140"/>
                      <a:gd name="T3" fmla="*/ 119 h 119"/>
                      <a:gd name="T4" fmla="*/ 45 w 140"/>
                      <a:gd name="T5" fmla="*/ 112 h 119"/>
                      <a:gd name="T6" fmla="*/ 32 w 140"/>
                      <a:gd name="T7" fmla="*/ 99 h 119"/>
                      <a:gd name="T8" fmla="*/ 13 w 140"/>
                      <a:gd name="T9" fmla="*/ 57 h 119"/>
                      <a:gd name="T10" fmla="*/ 0 w 140"/>
                      <a:gd name="T11" fmla="*/ 13 h 119"/>
                      <a:gd name="T12" fmla="*/ 8 w 140"/>
                      <a:gd name="T13" fmla="*/ 6 h 119"/>
                      <a:gd name="T14" fmla="*/ 15 w 140"/>
                      <a:gd name="T15" fmla="*/ 0 h 119"/>
                      <a:gd name="T16" fmla="*/ 17 w 140"/>
                      <a:gd name="T17" fmla="*/ 1 h 119"/>
                      <a:gd name="T18" fmla="*/ 19 w 140"/>
                      <a:gd name="T19" fmla="*/ 1 h 119"/>
                      <a:gd name="T20" fmla="*/ 55 w 140"/>
                      <a:gd name="T21" fmla="*/ 55 h 119"/>
                      <a:gd name="T22" fmla="*/ 61 w 140"/>
                      <a:gd name="T23" fmla="*/ 66 h 119"/>
                      <a:gd name="T24" fmla="*/ 68 w 140"/>
                      <a:gd name="T25" fmla="*/ 75 h 119"/>
                      <a:gd name="T26" fmla="*/ 77 w 140"/>
                      <a:gd name="T27" fmla="*/ 103 h 119"/>
                      <a:gd name="T28" fmla="*/ 72 w 140"/>
                      <a:gd name="T29" fmla="*/ 114 h 119"/>
                      <a:gd name="T30" fmla="*/ 135 w 140"/>
                      <a:gd name="T31" fmla="*/ 114 h 119"/>
                      <a:gd name="T32" fmla="*/ 123 w 140"/>
                      <a:gd name="T33" fmla="*/ 119 h 119"/>
                      <a:gd name="T34" fmla="*/ 108 w 140"/>
                      <a:gd name="T35" fmla="*/ 112 h 119"/>
                      <a:gd name="T36" fmla="*/ 95 w 140"/>
                      <a:gd name="T37" fmla="*/ 99 h 119"/>
                      <a:gd name="T38" fmla="*/ 76 w 140"/>
                      <a:gd name="T39" fmla="*/ 57 h 119"/>
                      <a:gd name="T40" fmla="*/ 63 w 140"/>
                      <a:gd name="T41" fmla="*/ 13 h 119"/>
                      <a:gd name="T42" fmla="*/ 71 w 140"/>
                      <a:gd name="T43" fmla="*/ 6 h 119"/>
                      <a:gd name="T44" fmla="*/ 79 w 140"/>
                      <a:gd name="T45" fmla="*/ 0 h 119"/>
                      <a:gd name="T46" fmla="*/ 81 w 140"/>
                      <a:gd name="T47" fmla="*/ 1 h 119"/>
                      <a:gd name="T48" fmla="*/ 83 w 140"/>
                      <a:gd name="T49" fmla="*/ 1 h 119"/>
                      <a:gd name="T50" fmla="*/ 118 w 140"/>
                      <a:gd name="T51" fmla="*/ 55 h 119"/>
                      <a:gd name="T52" fmla="*/ 125 w 140"/>
                      <a:gd name="T53" fmla="*/ 66 h 119"/>
                      <a:gd name="T54" fmla="*/ 132 w 140"/>
                      <a:gd name="T55" fmla="*/ 75 h 119"/>
                      <a:gd name="T56" fmla="*/ 140 w 140"/>
                      <a:gd name="T57" fmla="*/ 103 h 119"/>
                      <a:gd name="T58" fmla="*/ 135 w 140"/>
                      <a:gd name="T59" fmla="*/ 114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0" h="119">
                        <a:moveTo>
                          <a:pt x="72" y="114"/>
                        </a:moveTo>
                        <a:cubicBezTo>
                          <a:pt x="68" y="117"/>
                          <a:pt x="64" y="119"/>
                          <a:pt x="60" y="119"/>
                        </a:cubicBezTo>
                        <a:cubicBezTo>
                          <a:pt x="56" y="119"/>
                          <a:pt x="51" y="116"/>
                          <a:pt x="45" y="112"/>
                        </a:cubicBezTo>
                        <a:cubicBezTo>
                          <a:pt x="39" y="107"/>
                          <a:pt x="35" y="103"/>
                          <a:pt x="32" y="99"/>
                        </a:cubicBezTo>
                        <a:cubicBezTo>
                          <a:pt x="25" y="87"/>
                          <a:pt x="19" y="73"/>
                          <a:pt x="13" y="57"/>
                        </a:cubicBezTo>
                        <a:cubicBezTo>
                          <a:pt x="7" y="41"/>
                          <a:pt x="3" y="26"/>
                          <a:pt x="0" y="13"/>
                        </a:cubicBezTo>
                        <a:cubicBezTo>
                          <a:pt x="1" y="12"/>
                          <a:pt x="4" y="9"/>
                          <a:pt x="8" y="6"/>
                        </a:cubicBezTo>
                        <a:cubicBezTo>
                          <a:pt x="12" y="2"/>
                          <a:pt x="14" y="0"/>
                          <a:pt x="15" y="0"/>
                        </a:cubicBezTo>
                        <a:cubicBezTo>
                          <a:pt x="16" y="0"/>
                          <a:pt x="17" y="0"/>
                          <a:pt x="17" y="1"/>
                        </a:cubicBezTo>
                        <a:cubicBezTo>
                          <a:pt x="18" y="1"/>
                          <a:pt x="19" y="1"/>
                          <a:pt x="19" y="1"/>
                        </a:cubicBezTo>
                        <a:cubicBezTo>
                          <a:pt x="32" y="18"/>
                          <a:pt x="44" y="36"/>
                          <a:pt x="55" y="55"/>
                        </a:cubicBezTo>
                        <a:cubicBezTo>
                          <a:pt x="57" y="59"/>
                          <a:pt x="59" y="62"/>
                          <a:pt x="61" y="66"/>
                        </a:cubicBezTo>
                        <a:cubicBezTo>
                          <a:pt x="64" y="69"/>
                          <a:pt x="66" y="72"/>
                          <a:pt x="68" y="75"/>
                        </a:cubicBezTo>
                        <a:cubicBezTo>
                          <a:pt x="74" y="84"/>
                          <a:pt x="77" y="93"/>
                          <a:pt x="77" y="103"/>
                        </a:cubicBezTo>
                        <a:cubicBezTo>
                          <a:pt x="77" y="108"/>
                          <a:pt x="75" y="112"/>
                          <a:pt x="72" y="114"/>
                        </a:cubicBezTo>
                        <a:close/>
                        <a:moveTo>
                          <a:pt x="135" y="114"/>
                        </a:moveTo>
                        <a:cubicBezTo>
                          <a:pt x="132" y="117"/>
                          <a:pt x="128" y="119"/>
                          <a:pt x="123" y="119"/>
                        </a:cubicBezTo>
                        <a:cubicBezTo>
                          <a:pt x="118" y="119"/>
                          <a:pt x="113" y="116"/>
                          <a:pt x="108" y="112"/>
                        </a:cubicBezTo>
                        <a:cubicBezTo>
                          <a:pt x="102" y="107"/>
                          <a:pt x="98" y="103"/>
                          <a:pt x="95" y="99"/>
                        </a:cubicBezTo>
                        <a:cubicBezTo>
                          <a:pt x="88" y="87"/>
                          <a:pt x="82" y="73"/>
                          <a:pt x="76" y="57"/>
                        </a:cubicBezTo>
                        <a:cubicBezTo>
                          <a:pt x="70" y="41"/>
                          <a:pt x="66" y="26"/>
                          <a:pt x="63" y="13"/>
                        </a:cubicBezTo>
                        <a:cubicBezTo>
                          <a:pt x="64" y="12"/>
                          <a:pt x="67" y="9"/>
                          <a:pt x="71" y="6"/>
                        </a:cubicBezTo>
                        <a:cubicBezTo>
                          <a:pt x="75" y="2"/>
                          <a:pt x="77" y="0"/>
                          <a:pt x="79" y="0"/>
                        </a:cubicBezTo>
                        <a:cubicBezTo>
                          <a:pt x="79" y="0"/>
                          <a:pt x="80" y="0"/>
                          <a:pt x="81" y="1"/>
                        </a:cubicBezTo>
                        <a:cubicBezTo>
                          <a:pt x="82" y="1"/>
                          <a:pt x="82" y="1"/>
                          <a:pt x="83" y="1"/>
                        </a:cubicBezTo>
                        <a:cubicBezTo>
                          <a:pt x="96" y="18"/>
                          <a:pt x="108" y="36"/>
                          <a:pt x="118" y="55"/>
                        </a:cubicBezTo>
                        <a:cubicBezTo>
                          <a:pt x="120" y="59"/>
                          <a:pt x="123" y="62"/>
                          <a:pt x="125" y="66"/>
                        </a:cubicBezTo>
                        <a:cubicBezTo>
                          <a:pt x="127" y="69"/>
                          <a:pt x="129" y="72"/>
                          <a:pt x="132" y="75"/>
                        </a:cubicBezTo>
                        <a:cubicBezTo>
                          <a:pt x="137" y="84"/>
                          <a:pt x="140" y="93"/>
                          <a:pt x="140" y="103"/>
                        </a:cubicBezTo>
                        <a:cubicBezTo>
                          <a:pt x="140" y="108"/>
                          <a:pt x="138" y="112"/>
                          <a:pt x="135" y="1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0" name="组合 29"/>
                <p:cNvGrpSpPr>
                  <a:grpSpLocks noChangeAspect="1"/>
                </p:cNvGrpSpPr>
                <p:nvPr/>
              </p:nvGrpSpPr>
              <p:grpSpPr>
                <a:xfrm>
                  <a:off x="9217299" y="1779604"/>
                  <a:ext cx="2606581" cy="2519999"/>
                  <a:chOff x="7437438" y="2481264"/>
                  <a:chExt cx="1816100" cy="1755775"/>
                </a:xfrm>
                <a:solidFill>
                  <a:schemeClr val="accent4"/>
                </a:solidFill>
              </p:grpSpPr>
              <p:sp>
                <p:nvSpPr>
                  <p:cNvPr id="31" name="任意多边形: 形状 20"/>
                  <p:cNvSpPr>
                    <a:spLocks/>
                  </p:cNvSpPr>
                  <p:nvPr/>
                </p:nvSpPr>
                <p:spPr bwMode="auto">
                  <a:xfrm>
                    <a:off x="7489825" y="2525714"/>
                    <a:ext cx="1160463" cy="1252538"/>
                  </a:xfrm>
                  <a:custGeom>
                    <a:avLst/>
                    <a:gdLst>
                      <a:gd name="T0" fmla="*/ 24 w 516"/>
                      <a:gd name="T1" fmla="*/ 536 h 556"/>
                      <a:gd name="T2" fmla="*/ 24 w 516"/>
                      <a:gd name="T3" fmla="*/ 223 h 556"/>
                      <a:gd name="T4" fmla="*/ 222 w 516"/>
                      <a:gd name="T5" fmla="*/ 24 h 556"/>
                      <a:gd name="T6" fmla="*/ 516 w 516"/>
                      <a:gd name="T7" fmla="*/ 24 h 556"/>
                      <a:gd name="T8" fmla="*/ 516 w 516"/>
                      <a:gd name="T9" fmla="*/ 0 h 556"/>
                      <a:gd name="T10" fmla="*/ 222 w 516"/>
                      <a:gd name="T11" fmla="*/ 0 h 556"/>
                      <a:gd name="T12" fmla="*/ 0 w 516"/>
                      <a:gd name="T13" fmla="*/ 223 h 556"/>
                      <a:gd name="T14" fmla="*/ 0 w 516"/>
                      <a:gd name="T15" fmla="*/ 536 h 556"/>
                      <a:gd name="T16" fmla="*/ 0 w 516"/>
                      <a:gd name="T17" fmla="*/ 556 h 556"/>
                      <a:gd name="T18" fmla="*/ 25 w 516"/>
                      <a:gd name="T19" fmla="*/ 556 h 556"/>
                      <a:gd name="T20" fmla="*/ 24 w 516"/>
                      <a:gd name="T21" fmla="*/ 536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16" h="556">
                        <a:moveTo>
                          <a:pt x="24" y="536"/>
                        </a:moveTo>
                        <a:cubicBezTo>
                          <a:pt x="24" y="223"/>
                          <a:pt x="24" y="223"/>
                          <a:pt x="24" y="223"/>
                        </a:cubicBezTo>
                        <a:cubicBezTo>
                          <a:pt x="24" y="114"/>
                          <a:pt x="113" y="24"/>
                          <a:pt x="222" y="24"/>
                        </a:cubicBezTo>
                        <a:cubicBezTo>
                          <a:pt x="516" y="24"/>
                          <a:pt x="516" y="24"/>
                          <a:pt x="516" y="24"/>
                        </a:cubicBezTo>
                        <a:cubicBezTo>
                          <a:pt x="516" y="0"/>
                          <a:pt x="516" y="0"/>
                          <a:pt x="516" y="0"/>
                        </a:cubicBezTo>
                        <a:cubicBezTo>
                          <a:pt x="222" y="0"/>
                          <a:pt x="222" y="0"/>
                          <a:pt x="222" y="0"/>
                        </a:cubicBezTo>
                        <a:cubicBezTo>
                          <a:pt x="99" y="0"/>
                          <a:pt x="0" y="100"/>
                          <a:pt x="0" y="223"/>
                        </a:cubicBezTo>
                        <a:cubicBezTo>
                          <a:pt x="0" y="536"/>
                          <a:pt x="0" y="536"/>
                          <a:pt x="0" y="536"/>
                        </a:cubicBezTo>
                        <a:cubicBezTo>
                          <a:pt x="0" y="542"/>
                          <a:pt x="0" y="548"/>
                          <a:pt x="0" y="556"/>
                        </a:cubicBezTo>
                        <a:cubicBezTo>
                          <a:pt x="25" y="556"/>
                          <a:pt x="25" y="556"/>
                          <a:pt x="25" y="556"/>
                        </a:cubicBezTo>
                        <a:cubicBezTo>
                          <a:pt x="25" y="548"/>
                          <a:pt x="24" y="542"/>
                          <a:pt x="24" y="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2" name="任意多边形: 形状 21"/>
                  <p:cNvSpPr>
                    <a:spLocks/>
                  </p:cNvSpPr>
                  <p:nvPr/>
                </p:nvSpPr>
                <p:spPr bwMode="auto">
                  <a:xfrm>
                    <a:off x="8056563" y="2986089"/>
                    <a:ext cx="1143000" cy="1250950"/>
                  </a:xfrm>
                  <a:custGeom>
                    <a:avLst/>
                    <a:gdLst>
                      <a:gd name="T0" fmla="*/ 484 w 508"/>
                      <a:gd name="T1" fmla="*/ 19 h 556"/>
                      <a:gd name="T2" fmla="*/ 484 w 508"/>
                      <a:gd name="T3" fmla="*/ 332 h 556"/>
                      <a:gd name="T4" fmla="*/ 284 w 508"/>
                      <a:gd name="T5" fmla="*/ 532 h 556"/>
                      <a:gd name="T6" fmla="*/ 0 w 508"/>
                      <a:gd name="T7" fmla="*/ 532 h 556"/>
                      <a:gd name="T8" fmla="*/ 0 w 508"/>
                      <a:gd name="T9" fmla="*/ 556 h 556"/>
                      <a:gd name="T10" fmla="*/ 284 w 508"/>
                      <a:gd name="T11" fmla="*/ 556 h 556"/>
                      <a:gd name="T12" fmla="*/ 508 w 508"/>
                      <a:gd name="T13" fmla="*/ 332 h 556"/>
                      <a:gd name="T14" fmla="*/ 508 w 508"/>
                      <a:gd name="T15" fmla="*/ 19 h 556"/>
                      <a:gd name="T16" fmla="*/ 506 w 508"/>
                      <a:gd name="T17" fmla="*/ 0 h 556"/>
                      <a:gd name="T18" fmla="*/ 481 w 508"/>
                      <a:gd name="T19" fmla="*/ 0 h 556"/>
                      <a:gd name="T20" fmla="*/ 484 w 508"/>
                      <a:gd name="T21" fmla="*/ 19 h 5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08" h="556">
                        <a:moveTo>
                          <a:pt x="484" y="19"/>
                        </a:moveTo>
                        <a:cubicBezTo>
                          <a:pt x="484" y="332"/>
                          <a:pt x="484" y="332"/>
                          <a:pt x="484" y="332"/>
                        </a:cubicBezTo>
                        <a:cubicBezTo>
                          <a:pt x="484" y="441"/>
                          <a:pt x="393" y="532"/>
                          <a:pt x="284" y="532"/>
                        </a:cubicBezTo>
                        <a:cubicBezTo>
                          <a:pt x="0" y="532"/>
                          <a:pt x="0" y="532"/>
                          <a:pt x="0" y="532"/>
                        </a:cubicBezTo>
                        <a:cubicBezTo>
                          <a:pt x="0" y="556"/>
                          <a:pt x="0" y="556"/>
                          <a:pt x="0" y="556"/>
                        </a:cubicBezTo>
                        <a:cubicBezTo>
                          <a:pt x="284" y="556"/>
                          <a:pt x="284" y="556"/>
                          <a:pt x="284" y="556"/>
                        </a:cubicBezTo>
                        <a:cubicBezTo>
                          <a:pt x="407" y="556"/>
                          <a:pt x="508" y="455"/>
                          <a:pt x="508" y="332"/>
                        </a:cubicBezTo>
                        <a:cubicBezTo>
                          <a:pt x="508" y="19"/>
                          <a:pt x="508" y="19"/>
                          <a:pt x="508" y="19"/>
                        </a:cubicBezTo>
                        <a:cubicBezTo>
                          <a:pt x="508" y="12"/>
                          <a:pt x="507" y="8"/>
                          <a:pt x="506" y="0"/>
                        </a:cubicBezTo>
                        <a:cubicBezTo>
                          <a:pt x="481" y="0"/>
                          <a:pt x="481" y="0"/>
                          <a:pt x="481" y="0"/>
                        </a:cubicBezTo>
                        <a:cubicBezTo>
                          <a:pt x="481" y="8"/>
                          <a:pt x="484" y="12"/>
                          <a:pt x="484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任意多边形: 形状 22"/>
                  <p:cNvSpPr>
                    <a:spLocks/>
                  </p:cNvSpPr>
                  <p:nvPr/>
                </p:nvSpPr>
                <p:spPr bwMode="auto">
                  <a:xfrm>
                    <a:off x="8778875" y="2481264"/>
                    <a:ext cx="474663" cy="360363"/>
                  </a:xfrm>
                  <a:custGeom>
                    <a:avLst/>
                    <a:gdLst>
                      <a:gd name="T0" fmla="*/ 98 w 211"/>
                      <a:gd name="T1" fmla="*/ 38 h 160"/>
                      <a:gd name="T2" fmla="*/ 62 w 211"/>
                      <a:gd name="T3" fmla="*/ 122 h 160"/>
                      <a:gd name="T4" fmla="*/ 9 w 211"/>
                      <a:gd name="T5" fmla="*/ 160 h 160"/>
                      <a:gd name="T6" fmla="*/ 0 w 211"/>
                      <a:gd name="T7" fmla="*/ 156 h 160"/>
                      <a:gd name="T8" fmla="*/ 12 w 211"/>
                      <a:gd name="T9" fmla="*/ 143 h 160"/>
                      <a:gd name="T10" fmla="*/ 26 w 211"/>
                      <a:gd name="T11" fmla="*/ 127 h 160"/>
                      <a:gd name="T12" fmla="*/ 49 w 211"/>
                      <a:gd name="T13" fmla="*/ 84 h 160"/>
                      <a:gd name="T14" fmla="*/ 34 w 211"/>
                      <a:gd name="T15" fmla="*/ 53 h 160"/>
                      <a:gd name="T16" fmla="*/ 19 w 211"/>
                      <a:gd name="T17" fmla="*/ 33 h 160"/>
                      <a:gd name="T18" fmla="*/ 51 w 211"/>
                      <a:gd name="T19" fmla="*/ 0 h 160"/>
                      <a:gd name="T20" fmla="*/ 83 w 211"/>
                      <a:gd name="T21" fmla="*/ 11 h 160"/>
                      <a:gd name="T22" fmla="*/ 98 w 211"/>
                      <a:gd name="T23" fmla="*/ 38 h 160"/>
                      <a:gd name="T24" fmla="*/ 211 w 211"/>
                      <a:gd name="T25" fmla="*/ 38 h 160"/>
                      <a:gd name="T26" fmla="*/ 175 w 211"/>
                      <a:gd name="T27" fmla="*/ 122 h 160"/>
                      <a:gd name="T28" fmla="*/ 127 w 211"/>
                      <a:gd name="T29" fmla="*/ 160 h 160"/>
                      <a:gd name="T30" fmla="*/ 114 w 211"/>
                      <a:gd name="T31" fmla="*/ 157 h 160"/>
                      <a:gd name="T32" fmla="*/ 138 w 211"/>
                      <a:gd name="T33" fmla="*/ 127 h 160"/>
                      <a:gd name="T34" fmla="*/ 162 w 211"/>
                      <a:gd name="T35" fmla="*/ 83 h 160"/>
                      <a:gd name="T36" fmla="*/ 147 w 211"/>
                      <a:gd name="T37" fmla="*/ 53 h 160"/>
                      <a:gd name="T38" fmla="*/ 132 w 211"/>
                      <a:gd name="T39" fmla="*/ 33 h 160"/>
                      <a:gd name="T40" fmla="*/ 165 w 211"/>
                      <a:gd name="T41" fmla="*/ 0 h 160"/>
                      <a:gd name="T42" fmla="*/ 197 w 211"/>
                      <a:gd name="T43" fmla="*/ 11 h 160"/>
                      <a:gd name="T44" fmla="*/ 211 w 211"/>
                      <a:gd name="T45" fmla="*/ 38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1" h="160">
                        <a:moveTo>
                          <a:pt x="98" y="38"/>
                        </a:moveTo>
                        <a:cubicBezTo>
                          <a:pt x="98" y="69"/>
                          <a:pt x="86" y="97"/>
                          <a:pt x="62" y="122"/>
                        </a:cubicBezTo>
                        <a:cubicBezTo>
                          <a:pt x="38" y="147"/>
                          <a:pt x="20" y="160"/>
                          <a:pt x="9" y="160"/>
                        </a:cubicBezTo>
                        <a:cubicBezTo>
                          <a:pt x="3" y="160"/>
                          <a:pt x="0" y="158"/>
                          <a:pt x="0" y="156"/>
                        </a:cubicBezTo>
                        <a:cubicBezTo>
                          <a:pt x="3" y="153"/>
                          <a:pt x="7" y="148"/>
                          <a:pt x="12" y="143"/>
                        </a:cubicBezTo>
                        <a:cubicBezTo>
                          <a:pt x="16" y="138"/>
                          <a:pt x="21" y="132"/>
                          <a:pt x="26" y="127"/>
                        </a:cubicBezTo>
                        <a:cubicBezTo>
                          <a:pt x="41" y="110"/>
                          <a:pt x="49" y="96"/>
                          <a:pt x="49" y="84"/>
                        </a:cubicBezTo>
                        <a:cubicBezTo>
                          <a:pt x="49" y="73"/>
                          <a:pt x="44" y="62"/>
                          <a:pt x="34" y="53"/>
                        </a:cubicBezTo>
                        <a:cubicBezTo>
                          <a:pt x="24" y="44"/>
                          <a:pt x="19" y="38"/>
                          <a:pt x="19" y="33"/>
                        </a:cubicBezTo>
                        <a:cubicBezTo>
                          <a:pt x="19" y="11"/>
                          <a:pt x="30" y="0"/>
                          <a:pt x="51" y="0"/>
                        </a:cubicBezTo>
                        <a:cubicBezTo>
                          <a:pt x="62" y="0"/>
                          <a:pt x="73" y="4"/>
                          <a:pt x="83" y="11"/>
                        </a:cubicBezTo>
                        <a:cubicBezTo>
                          <a:pt x="93" y="18"/>
                          <a:pt x="98" y="27"/>
                          <a:pt x="98" y="38"/>
                        </a:cubicBezTo>
                        <a:close/>
                        <a:moveTo>
                          <a:pt x="211" y="38"/>
                        </a:moveTo>
                        <a:cubicBezTo>
                          <a:pt x="211" y="69"/>
                          <a:pt x="199" y="97"/>
                          <a:pt x="175" y="122"/>
                        </a:cubicBezTo>
                        <a:cubicBezTo>
                          <a:pt x="151" y="147"/>
                          <a:pt x="135" y="160"/>
                          <a:pt x="127" y="160"/>
                        </a:cubicBezTo>
                        <a:cubicBezTo>
                          <a:pt x="118" y="160"/>
                          <a:pt x="114" y="159"/>
                          <a:pt x="114" y="157"/>
                        </a:cubicBezTo>
                        <a:cubicBezTo>
                          <a:pt x="114" y="155"/>
                          <a:pt x="122" y="145"/>
                          <a:pt x="138" y="127"/>
                        </a:cubicBezTo>
                        <a:cubicBezTo>
                          <a:pt x="154" y="108"/>
                          <a:pt x="162" y="94"/>
                          <a:pt x="162" y="83"/>
                        </a:cubicBezTo>
                        <a:cubicBezTo>
                          <a:pt x="162" y="72"/>
                          <a:pt x="157" y="62"/>
                          <a:pt x="147" y="53"/>
                        </a:cubicBezTo>
                        <a:cubicBezTo>
                          <a:pt x="137" y="44"/>
                          <a:pt x="132" y="38"/>
                          <a:pt x="132" y="33"/>
                        </a:cubicBezTo>
                        <a:cubicBezTo>
                          <a:pt x="132" y="11"/>
                          <a:pt x="143" y="0"/>
                          <a:pt x="165" y="0"/>
                        </a:cubicBezTo>
                        <a:cubicBezTo>
                          <a:pt x="176" y="0"/>
                          <a:pt x="187" y="4"/>
                          <a:pt x="197" y="11"/>
                        </a:cubicBezTo>
                        <a:cubicBezTo>
                          <a:pt x="206" y="18"/>
                          <a:pt x="211" y="27"/>
                          <a:pt x="211" y="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任意多边形: 形状 23"/>
                  <p:cNvSpPr>
                    <a:spLocks/>
                  </p:cNvSpPr>
                  <p:nvPr/>
                </p:nvSpPr>
                <p:spPr bwMode="auto">
                  <a:xfrm>
                    <a:off x="7437438" y="3859214"/>
                    <a:ext cx="477838" cy="360363"/>
                  </a:xfrm>
                  <a:custGeom>
                    <a:avLst/>
                    <a:gdLst>
                      <a:gd name="T0" fmla="*/ 113 w 212"/>
                      <a:gd name="T1" fmla="*/ 122 h 160"/>
                      <a:gd name="T2" fmla="*/ 150 w 212"/>
                      <a:gd name="T3" fmla="*/ 38 h 160"/>
                      <a:gd name="T4" fmla="*/ 203 w 212"/>
                      <a:gd name="T5" fmla="*/ 0 h 160"/>
                      <a:gd name="T6" fmla="*/ 212 w 212"/>
                      <a:gd name="T7" fmla="*/ 4 h 160"/>
                      <a:gd name="T8" fmla="*/ 200 w 212"/>
                      <a:gd name="T9" fmla="*/ 17 h 160"/>
                      <a:gd name="T10" fmla="*/ 186 w 212"/>
                      <a:gd name="T11" fmla="*/ 33 h 160"/>
                      <a:gd name="T12" fmla="*/ 162 w 212"/>
                      <a:gd name="T13" fmla="*/ 76 h 160"/>
                      <a:gd name="T14" fmla="*/ 177 w 212"/>
                      <a:gd name="T15" fmla="*/ 107 h 160"/>
                      <a:gd name="T16" fmla="*/ 193 w 212"/>
                      <a:gd name="T17" fmla="*/ 127 h 160"/>
                      <a:gd name="T18" fmla="*/ 160 w 212"/>
                      <a:gd name="T19" fmla="*/ 160 h 160"/>
                      <a:gd name="T20" fmla="*/ 128 w 212"/>
                      <a:gd name="T21" fmla="*/ 149 h 160"/>
                      <a:gd name="T22" fmla="*/ 113 w 212"/>
                      <a:gd name="T23" fmla="*/ 122 h 160"/>
                      <a:gd name="T24" fmla="*/ 0 w 212"/>
                      <a:gd name="T25" fmla="*/ 122 h 160"/>
                      <a:gd name="T26" fmla="*/ 36 w 212"/>
                      <a:gd name="T27" fmla="*/ 38 h 160"/>
                      <a:gd name="T28" fmla="*/ 85 w 212"/>
                      <a:gd name="T29" fmla="*/ 0 h 160"/>
                      <a:gd name="T30" fmla="*/ 98 w 212"/>
                      <a:gd name="T31" fmla="*/ 3 h 160"/>
                      <a:gd name="T32" fmla="*/ 74 w 212"/>
                      <a:gd name="T33" fmla="*/ 33 h 160"/>
                      <a:gd name="T34" fmla="*/ 50 w 212"/>
                      <a:gd name="T35" fmla="*/ 77 h 160"/>
                      <a:gd name="T36" fmla="*/ 65 w 212"/>
                      <a:gd name="T37" fmla="*/ 107 h 160"/>
                      <a:gd name="T38" fmla="*/ 80 w 212"/>
                      <a:gd name="T39" fmla="*/ 127 h 160"/>
                      <a:gd name="T40" fmla="*/ 46 w 212"/>
                      <a:gd name="T41" fmla="*/ 160 h 160"/>
                      <a:gd name="T42" fmla="*/ 15 w 212"/>
                      <a:gd name="T43" fmla="*/ 149 h 160"/>
                      <a:gd name="T44" fmla="*/ 0 w 212"/>
                      <a:gd name="T45" fmla="*/ 122 h 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12" h="160">
                        <a:moveTo>
                          <a:pt x="113" y="122"/>
                        </a:moveTo>
                        <a:cubicBezTo>
                          <a:pt x="113" y="91"/>
                          <a:pt x="125" y="63"/>
                          <a:pt x="150" y="38"/>
                        </a:cubicBezTo>
                        <a:cubicBezTo>
                          <a:pt x="174" y="13"/>
                          <a:pt x="191" y="0"/>
                          <a:pt x="203" y="0"/>
                        </a:cubicBezTo>
                        <a:cubicBezTo>
                          <a:pt x="209" y="0"/>
                          <a:pt x="212" y="2"/>
                          <a:pt x="212" y="4"/>
                        </a:cubicBezTo>
                        <a:cubicBezTo>
                          <a:pt x="209" y="7"/>
                          <a:pt x="205" y="12"/>
                          <a:pt x="200" y="17"/>
                        </a:cubicBezTo>
                        <a:cubicBezTo>
                          <a:pt x="195" y="22"/>
                          <a:pt x="190" y="28"/>
                          <a:pt x="186" y="33"/>
                        </a:cubicBezTo>
                        <a:cubicBezTo>
                          <a:pt x="170" y="50"/>
                          <a:pt x="162" y="64"/>
                          <a:pt x="162" y="76"/>
                        </a:cubicBezTo>
                        <a:cubicBezTo>
                          <a:pt x="162" y="87"/>
                          <a:pt x="167" y="98"/>
                          <a:pt x="177" y="107"/>
                        </a:cubicBezTo>
                        <a:cubicBezTo>
                          <a:pt x="188" y="115"/>
                          <a:pt x="193" y="122"/>
                          <a:pt x="193" y="127"/>
                        </a:cubicBezTo>
                        <a:cubicBezTo>
                          <a:pt x="193" y="149"/>
                          <a:pt x="182" y="160"/>
                          <a:pt x="160" y="160"/>
                        </a:cubicBezTo>
                        <a:cubicBezTo>
                          <a:pt x="149" y="160"/>
                          <a:pt x="138" y="156"/>
                          <a:pt x="128" y="149"/>
                        </a:cubicBezTo>
                        <a:cubicBezTo>
                          <a:pt x="118" y="142"/>
                          <a:pt x="113" y="133"/>
                          <a:pt x="113" y="122"/>
                        </a:cubicBezTo>
                        <a:close/>
                        <a:moveTo>
                          <a:pt x="0" y="122"/>
                        </a:moveTo>
                        <a:cubicBezTo>
                          <a:pt x="0" y="91"/>
                          <a:pt x="12" y="63"/>
                          <a:pt x="36" y="38"/>
                        </a:cubicBezTo>
                        <a:cubicBezTo>
                          <a:pt x="60" y="13"/>
                          <a:pt x="76" y="0"/>
                          <a:pt x="85" y="0"/>
                        </a:cubicBezTo>
                        <a:cubicBezTo>
                          <a:pt x="93" y="0"/>
                          <a:pt x="98" y="1"/>
                          <a:pt x="98" y="3"/>
                        </a:cubicBezTo>
                        <a:cubicBezTo>
                          <a:pt x="98" y="5"/>
                          <a:pt x="90" y="15"/>
                          <a:pt x="74" y="33"/>
                        </a:cubicBezTo>
                        <a:cubicBezTo>
                          <a:pt x="58" y="52"/>
                          <a:pt x="50" y="66"/>
                          <a:pt x="50" y="77"/>
                        </a:cubicBezTo>
                        <a:cubicBezTo>
                          <a:pt x="50" y="88"/>
                          <a:pt x="55" y="98"/>
                          <a:pt x="65" y="107"/>
                        </a:cubicBezTo>
                        <a:cubicBezTo>
                          <a:pt x="75" y="115"/>
                          <a:pt x="80" y="122"/>
                          <a:pt x="80" y="127"/>
                        </a:cubicBezTo>
                        <a:cubicBezTo>
                          <a:pt x="80" y="149"/>
                          <a:pt x="69" y="160"/>
                          <a:pt x="46" y="160"/>
                        </a:cubicBezTo>
                        <a:cubicBezTo>
                          <a:pt x="35" y="160"/>
                          <a:pt x="25" y="156"/>
                          <a:pt x="15" y="149"/>
                        </a:cubicBezTo>
                        <a:cubicBezTo>
                          <a:pt x="5" y="142"/>
                          <a:pt x="0" y="133"/>
                          <a:pt x="0" y="1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1507485" y="2766410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1">
                        <a:lumMod val="100000"/>
                      </a:schemeClr>
                    </a:solidFill>
                  </a:rPr>
                  <a:t>embedding_dim</a:t>
                </a:r>
                <a:r>
                  <a:rPr lang="zh-CN" altLang="en-US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 </a:t>
                </a:r>
                <a:r>
                  <a:rPr lang="en-US" altLang="zh-CN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=</a:t>
                </a:r>
                <a:r>
                  <a:rPr lang="zh-CN" altLang="en-US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  </a:t>
                </a:r>
                <a:r>
                  <a:rPr lang="en-US" altLang="zh-CN" sz="1400" b="1" spc="30" dirty="0">
                    <a:solidFill>
                      <a:schemeClr val="accent1">
                        <a:lumMod val="100000"/>
                      </a:schemeClr>
                    </a:solidFill>
                  </a:rPr>
                  <a:t>64</a:t>
                </a:r>
                <a:endParaRPr lang="zh-CN" altLang="en-US" sz="1400" b="1" spc="30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4018285" y="2510953"/>
                <a:ext cx="1555706" cy="8143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1400" b="1" dirty="0" err="1"/>
                  <a:t>num_filters</a:t>
                </a:r>
                <a:r>
                  <a:rPr lang="en-US" altLang="zh-CN" sz="1400" b="1" dirty="0"/>
                  <a:t> = 128 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1400" b="1" dirty="0"/>
                  <a:t> </a:t>
                </a:r>
                <a:r>
                  <a:rPr lang="en-US" altLang="zh-CN" sz="1400" b="1" dirty="0" err="1"/>
                  <a:t>kernel_size</a:t>
                </a:r>
                <a:r>
                  <a:rPr lang="en-US" altLang="zh-CN" sz="1400" b="1" dirty="0"/>
                  <a:t> = 5 </a:t>
                </a:r>
                <a:endParaRPr lang="zh-CN" altLang="en-US" sz="1400" b="1" spc="30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6800636" y="2943687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 lnSpcReduction="100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3">
                        <a:lumMod val="100000"/>
                      </a:schemeClr>
                    </a:solidFill>
                  </a:rPr>
                  <a:t>dropout_keep_prob</a:t>
                </a:r>
                <a:r>
                  <a:rPr lang="en" altLang="zh-CN" sz="1400" b="1" spc="30" dirty="0">
                    <a:solidFill>
                      <a:schemeClr val="accent3">
                        <a:lumMod val="100000"/>
                      </a:schemeClr>
                    </a:solidFill>
                  </a:rPr>
                  <a:t> = 0.</a:t>
                </a:r>
                <a:r>
                  <a:rPr lang="en-US" altLang="zh-CN" sz="1400" b="1" spc="30" dirty="0">
                    <a:solidFill>
                      <a:schemeClr val="accent3">
                        <a:lumMod val="100000"/>
                      </a:schemeClr>
                    </a:solidFill>
                  </a:rPr>
                  <a:t>5</a:t>
                </a:r>
                <a:endParaRPr lang="en" altLang="zh-CN" sz="1400" b="1" spc="30" dirty="0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en" altLang="zh-CN" sz="1400" b="1" spc="30" dirty="0">
                  <a:solidFill>
                    <a:schemeClr val="accent3">
                      <a:lumMod val="100000"/>
                    </a:schemeClr>
                  </a:solidFill>
                </a:endParaRPr>
              </a:p>
              <a:p>
                <a:pPr algn="ctr">
                  <a:lnSpc>
                    <a:spcPct val="110000"/>
                  </a:lnSpc>
                </a:pPr>
                <a:endParaRPr lang="zh-CN" altLang="en-US" sz="1400" b="1" spc="30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9502190" y="2863794"/>
                <a:ext cx="1282770" cy="23596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5400" tIns="25400" rIns="25400" bIns="25400" anchor="ctr">
                <a:normAutofit fontScale="92500"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" altLang="zh-CN" sz="1400" b="1" spc="30" dirty="0" err="1">
                    <a:solidFill>
                      <a:schemeClr val="accent4">
                        <a:lumMod val="100000"/>
                      </a:schemeClr>
                    </a:solidFill>
                  </a:rPr>
                  <a:t>learning_rate</a:t>
                </a:r>
                <a:r>
                  <a:rPr lang="en" altLang="zh-CN" sz="1400" b="1" spc="30" dirty="0">
                    <a:solidFill>
                      <a:schemeClr val="accent4">
                        <a:lumMod val="100000"/>
                      </a:schemeClr>
                    </a:solidFill>
                  </a:rPr>
                  <a:t> = 1e-3</a:t>
                </a:r>
                <a:endParaRPr lang="zh-CN" altLang="en-US" sz="1400" b="1" spc="30" dirty="0">
                  <a:solidFill>
                    <a:schemeClr val="accent4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D58713D-4D52-4F7E-A480-489F098AAB3B}"/>
                  </a:ext>
                </a:extLst>
              </p:cNvPr>
              <p:cNvSpPr/>
              <p:nvPr/>
            </p:nvSpPr>
            <p:spPr>
              <a:xfrm>
                <a:off x="6441951" y="2524200"/>
                <a:ext cx="2041692" cy="9151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2000" tIns="72000" rIns="72000" bIns="7200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900" spc="30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201509" y="4473116"/>
              <a:ext cx="9788976" cy="340519"/>
              <a:chOff x="1486040" y="2960948"/>
              <a:chExt cx="8202455" cy="340519"/>
            </a:xfrm>
          </p:grpSpPr>
          <p:sp>
            <p:nvSpPr>
              <p:cNvPr id="16" name="文本框 59"/>
              <p:cNvSpPr txBox="1"/>
              <p:nvPr/>
            </p:nvSpPr>
            <p:spPr>
              <a:xfrm>
                <a:off x="1486040" y="2960948"/>
                <a:ext cx="1530800" cy="34051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词向量维度</a:t>
                </a:r>
              </a:p>
            </p:txBody>
          </p:sp>
          <p:sp>
            <p:nvSpPr>
              <p:cNvPr id="14" name="文本框 57"/>
              <p:cNvSpPr txBox="1"/>
              <p:nvPr/>
            </p:nvSpPr>
            <p:spPr>
              <a:xfrm>
                <a:off x="3709925" y="2960948"/>
                <a:ext cx="1530800" cy="340519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卷积</a:t>
                </a:r>
              </a:p>
            </p:txBody>
          </p:sp>
          <p:sp>
            <p:nvSpPr>
              <p:cNvPr id="12" name="文本框 55"/>
              <p:cNvSpPr txBox="1"/>
              <p:nvPr/>
            </p:nvSpPr>
            <p:spPr>
              <a:xfrm>
                <a:off x="5933810" y="2960948"/>
                <a:ext cx="1530800" cy="340519"/>
              </a:xfrm>
              <a:prstGeom prst="roundRect">
                <a:avLst/>
              </a:prstGeom>
              <a:solidFill>
                <a:schemeClr val="accent3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2">
                        <a:lumMod val="10000"/>
                      </a:schemeClr>
                    </a:solidFill>
                  </a:rPr>
                  <a:t>Dropout </a:t>
                </a:r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保留比例</a:t>
                </a:r>
              </a:p>
            </p:txBody>
          </p:sp>
          <p:sp>
            <p:nvSpPr>
              <p:cNvPr id="10" name="文本框 53"/>
              <p:cNvSpPr txBox="1"/>
              <p:nvPr/>
            </p:nvSpPr>
            <p:spPr>
              <a:xfrm>
                <a:off x="8157695" y="2960948"/>
                <a:ext cx="1530800" cy="340519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</a:rPr>
                  <a:t>学习率</a:t>
                </a:r>
              </a:p>
            </p:txBody>
          </p:sp>
        </p:grpSp>
      </p:grpSp>
      <p:sp>
        <p:nvSpPr>
          <p:cNvPr id="47" name="文本框 23"/>
          <p:cNvSpPr txBox="1"/>
          <p:nvPr/>
        </p:nvSpPr>
        <p:spPr>
          <a:xfrm>
            <a:off x="503355" y="616903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CNN </a:t>
            </a:r>
            <a:r>
              <a:rPr lang="zh-CN" altLang="en-US" sz="3600" b="1" dirty="0"/>
              <a:t>配置参数</a:t>
            </a:r>
          </a:p>
        </p:txBody>
      </p:sp>
    </p:spTree>
    <p:extLst>
      <p:ext uri="{BB962C8B-B14F-4D97-AF65-F5344CB8AC3E}">
        <p14:creationId xmlns:p14="http://schemas.microsoft.com/office/powerpoint/2010/main" val="165913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3D12EE3-9438-F346-8A3A-F527087003AB}"/>
              </a:ext>
            </a:extLst>
          </p:cNvPr>
          <p:cNvSpPr txBox="1">
            <a:spLocks/>
          </p:cNvSpPr>
          <p:nvPr/>
        </p:nvSpPr>
        <p:spPr>
          <a:xfrm>
            <a:off x="7847955" y="312234"/>
            <a:ext cx="293527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训练结果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81D984-3701-DD48-AFB7-ABA35E3BB97B}"/>
              </a:ext>
            </a:extLst>
          </p:cNvPr>
          <p:cNvSpPr txBox="1"/>
          <p:nvPr/>
        </p:nvSpPr>
        <p:spPr>
          <a:xfrm>
            <a:off x="7995424" y="1527717"/>
            <a:ext cx="218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到第</a:t>
            </a:r>
            <a:r>
              <a:rPr kumimoji="1" lang="en-US" altLang="zh-CN" dirty="0"/>
              <a:t>4</a:t>
            </a:r>
            <a:r>
              <a:rPr kumimoji="1" lang="zh-CN" altLang="en-US" dirty="0"/>
              <a:t>轮后停止，在验证集上的最佳效果为</a:t>
            </a:r>
            <a:r>
              <a:rPr kumimoji="1" lang="en-US" altLang="zh-CN" dirty="0"/>
              <a:t>94.70%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3333" r="50089" b="8101"/>
          <a:stretch/>
        </p:blipFill>
        <p:spPr>
          <a:xfrm>
            <a:off x="247994" y="768927"/>
            <a:ext cx="7599961" cy="513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356560C-A858-354D-BED5-0D72272AC891}"/>
              </a:ext>
            </a:extLst>
          </p:cNvPr>
          <p:cNvSpPr txBox="1"/>
          <p:nvPr/>
        </p:nvSpPr>
        <p:spPr>
          <a:xfrm>
            <a:off x="7683190" y="814039"/>
            <a:ext cx="2520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测试集中的准确率达到了</a:t>
            </a:r>
            <a:r>
              <a:rPr kumimoji="1" lang="en-US" altLang="zh-CN" dirty="0"/>
              <a:t>96.47%</a:t>
            </a:r>
          </a:p>
          <a:p>
            <a:r>
              <a:rPr kumimoji="1" lang="zh-CN" altLang="en-US" dirty="0"/>
              <a:t>在所有分类上的准确率和召回率都很高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951858-745E-5F47-83D5-4B06068B156E}"/>
              </a:ext>
            </a:extLst>
          </p:cNvPr>
          <p:cNvSpPr txBox="1"/>
          <p:nvPr/>
        </p:nvSpPr>
        <p:spPr>
          <a:xfrm>
            <a:off x="7850459" y="2988527"/>
            <a:ext cx="235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从混淆矩阵可以看出分类效果非常优秀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45945" r="70758" b="7930"/>
          <a:stretch/>
        </p:blipFill>
        <p:spPr>
          <a:xfrm>
            <a:off x="1631091" y="234780"/>
            <a:ext cx="5276335" cy="61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834B9B6-B02F-574A-A302-B218D244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准确率和错误率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044553"/>
            <a:ext cx="11391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1">
            <a:extLst>
              <a:ext uri="{FF2B5EF4-FFF2-40B4-BE49-F238E27FC236}">
                <a16:creationId xmlns:a16="http://schemas.microsoft.com/office/drawing/2014/main" id="{FBA8149D-9E76-774F-B5DF-6C0BE7A8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8668" y="1730406"/>
            <a:ext cx="241300" cy="239712"/>
          </a:xfrm>
          <a:custGeom>
            <a:avLst/>
            <a:gdLst>
              <a:gd name="T0" fmla="*/ 120650 w 19679"/>
              <a:gd name="T1" fmla="*/ 119856 h 19679"/>
              <a:gd name="T2" fmla="*/ 120650 w 19679"/>
              <a:gd name="T3" fmla="*/ 119856 h 19679"/>
              <a:gd name="T4" fmla="*/ 120650 w 19679"/>
              <a:gd name="T5" fmla="*/ 119856 h 19679"/>
              <a:gd name="T6" fmla="*/ 120650 w 19679"/>
              <a:gd name="T7" fmla="*/ 119856 h 19679"/>
              <a:gd name="T8" fmla="*/ 0 60000 65536"/>
              <a:gd name="T9" fmla="*/ 5400000 60000 65536"/>
              <a:gd name="T10" fmla="*/ 10800000 60000 65536"/>
              <a:gd name="T11" fmla="*/ 1620000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zh-CN" sz="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01</a:t>
            </a:r>
          </a:p>
        </p:txBody>
      </p:sp>
      <p:sp>
        <p:nvSpPr>
          <p:cNvPr id="3" name="Shape 82">
            <a:extLst>
              <a:ext uri="{FF2B5EF4-FFF2-40B4-BE49-F238E27FC236}">
                <a16:creationId xmlns:a16="http://schemas.microsoft.com/office/drawing/2014/main" id="{C0CEC9FA-202D-E649-AE13-0EBCC57D8CA5}"/>
              </a:ext>
            </a:extLst>
          </p:cNvPr>
          <p:cNvSpPr/>
          <p:nvPr/>
        </p:nvSpPr>
        <p:spPr>
          <a:xfrm>
            <a:off x="5917368" y="2644806"/>
            <a:ext cx="241300" cy="239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 defTabSz="309245" fontAlgn="auto"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sz="525" kern="0">
                <a:solidFill>
                  <a:sysClr val="windowText" lastClr="000000"/>
                </a:solidFill>
              </a:rPr>
              <a:t>02</a:t>
            </a:r>
          </a:p>
        </p:txBody>
      </p:sp>
      <p:sp>
        <p:nvSpPr>
          <p:cNvPr id="4" name="Shape 83">
            <a:extLst>
              <a:ext uri="{FF2B5EF4-FFF2-40B4-BE49-F238E27FC236}">
                <a16:creationId xmlns:a16="http://schemas.microsoft.com/office/drawing/2014/main" id="{6A21CF2D-83F9-704B-AD19-9255ABC0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068" y="3605243"/>
            <a:ext cx="239712" cy="239713"/>
          </a:xfrm>
          <a:custGeom>
            <a:avLst/>
            <a:gdLst>
              <a:gd name="T0" fmla="*/ 1464474 w 19679"/>
              <a:gd name="T1" fmla="*/ 1464492 h 19679"/>
              <a:gd name="T2" fmla="*/ 1464474 w 19679"/>
              <a:gd name="T3" fmla="*/ 1464492 h 19679"/>
              <a:gd name="T4" fmla="*/ 1464474 w 19679"/>
              <a:gd name="T5" fmla="*/ 1464492 h 19679"/>
              <a:gd name="T6" fmla="*/ 1464474 w 19679"/>
              <a:gd name="T7" fmla="*/ 1464492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03</a:t>
            </a:r>
          </a:p>
        </p:txBody>
      </p:sp>
      <p:sp>
        <p:nvSpPr>
          <p:cNvPr id="5" name="Shape 84">
            <a:extLst>
              <a:ext uri="{FF2B5EF4-FFF2-40B4-BE49-F238E27FC236}">
                <a16:creationId xmlns:a16="http://schemas.microsoft.com/office/drawing/2014/main" id="{5FF42E93-47F9-E94E-A047-11A713E0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780" y="4540281"/>
            <a:ext cx="241300" cy="241300"/>
          </a:xfrm>
          <a:custGeom>
            <a:avLst/>
            <a:gdLst>
              <a:gd name="T0" fmla="*/ 1474187 w 19679"/>
              <a:gd name="T1" fmla="*/ 1474187 h 19679"/>
              <a:gd name="T2" fmla="*/ 1474187 w 19679"/>
              <a:gd name="T3" fmla="*/ 1474187 h 19679"/>
              <a:gd name="T4" fmla="*/ 1474187 w 19679"/>
              <a:gd name="T5" fmla="*/ 1474187 h 19679"/>
              <a:gd name="T6" fmla="*/ 1474187 w 19679"/>
              <a:gd name="T7" fmla="*/ 1474187 h 19679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9679"/>
              <a:gd name="T13" fmla="*/ 0 h 19679"/>
              <a:gd name="T14" fmla="*/ 19679 w 19679"/>
              <a:gd name="T15" fmla="*/ 19679 h 196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zh-CN" sz="6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86444C-2FC1-104C-9CD8-4F4F5613126D}"/>
              </a:ext>
            </a:extLst>
          </p:cNvPr>
          <p:cNvGrpSpPr>
            <a:grpSpLocks/>
          </p:cNvGrpSpPr>
          <p:nvPr/>
        </p:nvGrpSpPr>
        <p:grpSpPr bwMode="auto">
          <a:xfrm>
            <a:off x="-1436313" y="1431894"/>
            <a:ext cx="5237163" cy="885825"/>
            <a:chOff x="-4883391" y="2245349"/>
            <a:chExt cx="13962742" cy="2360408"/>
          </a:xfrm>
        </p:grpSpPr>
        <p:sp>
          <p:nvSpPr>
            <p:cNvPr id="11" name="Shape 78">
              <a:extLst>
                <a:ext uri="{FF2B5EF4-FFF2-40B4-BE49-F238E27FC236}">
                  <a16:creationId xmlns:a16="http://schemas.microsoft.com/office/drawing/2014/main" id="{788DCDC7-08F0-F74B-81CE-D93CCBC13614}"/>
                </a:ext>
              </a:extLst>
            </p:cNvPr>
            <p:cNvSpPr/>
            <p:nvPr/>
          </p:nvSpPr>
          <p:spPr bwMode="auto">
            <a:xfrm>
              <a:off x="2062005" y="2245349"/>
              <a:ext cx="7017346" cy="1988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19050" tIns="19050" rIns="19050" bIns="19050" anchor="ctr">
              <a:spAutoFit/>
            </a:bodyPr>
            <a:lstStyle/>
            <a:p>
              <a:pPr defTabSz="309245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sz="5740" kern="0" cap="all" dirty="0">
                  <a:solidFill>
                    <a:srgbClr val="FFFFFF"/>
                  </a:solidFill>
                  <a:latin typeface="Impact" pitchFamily="34" charset="0"/>
                  <a:ea typeface="헤드라인A"/>
                  <a:cs typeface="헤드라인A"/>
                </a:rPr>
                <a:t>CONTENT</a:t>
              </a:r>
            </a:p>
          </p:txBody>
        </p:sp>
        <p:grpSp>
          <p:nvGrpSpPr>
            <p:cNvPr id="8" name="Group 80">
              <a:extLst>
                <a:ext uri="{FF2B5EF4-FFF2-40B4-BE49-F238E27FC236}">
                  <a16:creationId xmlns:a16="http://schemas.microsoft.com/office/drawing/2014/main" id="{94863393-765B-0740-A3EB-7BAB0FA1058F}"/>
                </a:ext>
              </a:extLst>
            </p:cNvPr>
            <p:cNvGrpSpPr/>
            <p:nvPr/>
          </p:nvGrpSpPr>
          <p:grpSpPr>
            <a:xfrm>
              <a:off x="-4883391" y="2245349"/>
              <a:ext cx="7019017" cy="2360408"/>
              <a:chOff x="-171450" y="216500"/>
              <a:chExt cx="7019014" cy="2360405"/>
            </a:xfrm>
          </p:grpSpPr>
          <p:sp>
            <p:nvSpPr>
              <p:cNvPr id="9" name="Shape 78">
                <a:extLst>
                  <a:ext uri="{FF2B5EF4-FFF2-40B4-BE49-F238E27FC236}">
                    <a16:creationId xmlns:a16="http://schemas.microsoft.com/office/drawing/2014/main" id="{CD541EC4-5C08-444E-9DD6-49EBC4568445}"/>
                  </a:ext>
                </a:extLst>
              </p:cNvPr>
              <p:cNvSpPr/>
              <p:nvPr/>
            </p:nvSpPr>
            <p:spPr>
              <a:xfrm>
                <a:off x="-171450" y="216500"/>
                <a:ext cx="7019014" cy="19863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9050" tIns="19050" rIns="19050" bIns="19050" anchor="ctr">
                <a:spAutoFit/>
              </a:bodyPr>
              <a:lstStyle/>
              <a:p>
                <a:pPr defTabSz="309245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sz="5740" kern="0" cap="all" dirty="0">
                    <a:solidFill>
                      <a:srgbClr val="FFFFFF">
                        <a:alpha val="0"/>
                      </a:srgbClr>
                    </a:solidFill>
                    <a:latin typeface="Impact" pitchFamily="34" charset="0"/>
                    <a:ea typeface="헤드라인A"/>
                    <a:cs typeface="헤드라인A"/>
                  </a:rPr>
                  <a:t>content</a:t>
                </a:r>
              </a:p>
            </p:txBody>
          </p:sp>
          <p:sp>
            <p:nvSpPr>
              <p:cNvPr id="10" name="Shape 79">
                <a:extLst>
                  <a:ext uri="{FF2B5EF4-FFF2-40B4-BE49-F238E27FC236}">
                    <a16:creationId xmlns:a16="http://schemas.microsoft.com/office/drawing/2014/main" id="{0131D3F5-135B-A242-A51F-4BFE20D7788C}"/>
                  </a:ext>
                </a:extLst>
              </p:cNvPr>
              <p:cNvSpPr/>
              <p:nvPr/>
            </p:nvSpPr>
            <p:spPr>
              <a:xfrm>
                <a:off x="153715" y="2115242"/>
                <a:ext cx="3409479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17145" tIns="17145" rIns="17145" bIns="17145">
                <a:spAutoFit/>
              </a:bodyPr>
              <a:lstStyle>
                <a:lvl1pPr algn="l" defTabSz="914400">
                  <a:defRPr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sz="900" kern="0">
                    <a:solidFill>
                      <a:srgbClr val="FFFFFF">
                        <a:alpha val="0"/>
                      </a:srgbClr>
                    </a:solidFill>
                  </a:rPr>
                  <a:t>Please add the title here</a:t>
                </a:r>
              </a:p>
            </p:txBody>
          </p:sp>
        </p:grpSp>
      </p:grpSp>
      <p:sp>
        <p:nvSpPr>
          <p:cNvPr id="13" name="TextBox 42" descr="6A3013BADB884660B194CAD3FEF2932C# #TextBox 42">
            <a:extLst>
              <a:ext uri="{FF2B5EF4-FFF2-40B4-BE49-F238E27FC236}">
                <a16:creationId xmlns:a16="http://schemas.microsoft.com/office/drawing/2014/main" id="{9145A61B-CFF9-254B-A236-0D9EC584D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915" y="507888"/>
            <a:ext cx="15824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目录</a:t>
            </a:r>
          </a:p>
        </p:txBody>
      </p:sp>
      <p:sp>
        <p:nvSpPr>
          <p:cNvPr id="14" name="TextBox 42" descr="6A3013BADB884660B194CAD3FEF2932C# #TextBox 42">
            <a:extLst>
              <a:ext uri="{FF2B5EF4-FFF2-40B4-BE49-F238E27FC236}">
                <a16:creationId xmlns:a16="http://schemas.microsoft.com/office/drawing/2014/main" id="{5BFF1E65-1FB8-4348-B8A2-3F6DDFE89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015" y="1729730"/>
            <a:ext cx="14430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基本介绍</a:t>
            </a:r>
          </a:p>
        </p:txBody>
      </p:sp>
      <p:sp>
        <p:nvSpPr>
          <p:cNvPr id="15" name="TextBox 42" descr="6A3013BADB884660B194CAD3FEF2932C# #TextBox 42">
            <a:extLst>
              <a:ext uri="{FF2B5EF4-FFF2-40B4-BE49-F238E27FC236}">
                <a16:creationId xmlns:a16="http://schemas.microsoft.com/office/drawing/2014/main" id="{76E609B9-D41E-BB48-8D6E-A438F2FAD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281" y="2764662"/>
            <a:ext cx="1592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6" name="TextBox 42" descr="6A3013BADB884660B194CAD3FEF2932C# #TextBox 42">
            <a:extLst>
              <a:ext uri="{FF2B5EF4-FFF2-40B4-BE49-F238E27FC236}">
                <a16:creationId xmlns:a16="http://schemas.microsoft.com/office/drawing/2014/main" id="{1DA4551A-19F0-684D-8D8A-9ADC6B851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7178" y="3725099"/>
            <a:ext cx="1505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42" descr="6A3013BADB884660B194CAD3FEF2932C# #TextBox 42">
            <a:extLst>
              <a:ext uri="{FF2B5EF4-FFF2-40B4-BE49-F238E27FC236}">
                <a16:creationId xmlns:a16="http://schemas.microsoft.com/office/drawing/2014/main" id="{C729E675-A1EA-9B42-8EB7-739B749F7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850" y="4660931"/>
            <a:ext cx="805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8581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720000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9414 0.79166 C -0.5099 0.64814 -0.43255 0.52615 -0.33984 0.3956 C -0.19232 0.18588 -0.07305 0.07615 -6.25E-7 4.07407E-6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9701" y="-395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43008 0.62083 C -0.34583 0.47731 -0.34726 0.46782 -0.25416 0.33727 C -0.1069 0.12731 -0.07304 0.07616 -2.29167E-6 7.40741E-7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497" y="-310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7852 0.44027 C -0.1944 0.29652 -0.20508 0.31759 -0.18646 0.28425 C -0.10169 0.1493 -0.07305 0.07615 -4.16667E-7 4.44444E-6 " pathEditMode="relative" rAng="0" ptsTypes="AAA">
                                      <p:cBhvr>
                                        <p:cTn id="2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919" y="-220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4935 0.25463 C -0.10417 0.17153 -0.1099 0.18356 -0.1 0.16458 C -0.05443 0.08634 -0.03919 0.04398 1.25E-6 3.7037E-7 " pathEditMode="relative" rAng="0" ptsTypes="AAA">
                                      <p:cBhvr>
                                        <p:cTn id="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461" y="-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33919" y="529097"/>
            <a:ext cx="6858976" cy="5841228"/>
            <a:chOff x="3205724" y="537743"/>
            <a:chExt cx="6198825" cy="52790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200000">
              <a:off x="4281210" y="577305"/>
              <a:ext cx="5162902" cy="5083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839218">
              <a:off x="3166162" y="693435"/>
              <a:ext cx="5162902" cy="508377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2602523"/>
            <a:ext cx="12192000" cy="1969477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450122" y="3267304"/>
            <a:ext cx="7291756" cy="999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总结 </a:t>
            </a:r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 PART4</a:t>
            </a:r>
            <a:endParaRPr lang="zh-CN" altLang="en-US" sz="4800" b="1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4572000"/>
            <a:ext cx="11594123" cy="586154"/>
          </a:xfrm>
          <a:custGeom>
            <a:avLst/>
            <a:gdLst>
              <a:gd name="connsiteX0" fmla="*/ 0 w 11594123"/>
              <a:gd name="connsiteY0" fmla="*/ 0 h 586154"/>
              <a:gd name="connsiteX1" fmla="*/ 11594123 w 11594123"/>
              <a:gd name="connsiteY1" fmla="*/ 586154 h 586154"/>
              <a:gd name="connsiteX2" fmla="*/ 11594123 w 11594123"/>
              <a:gd name="connsiteY2" fmla="*/ 0 h 586154"/>
              <a:gd name="connsiteX3" fmla="*/ 0 w 11594123"/>
              <a:gd name="connsiteY3" fmla="*/ 0 h 5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4123" h="586154">
                <a:moveTo>
                  <a:pt x="0" y="0"/>
                </a:moveTo>
                <a:lnTo>
                  <a:pt x="11594123" y="586154"/>
                </a:lnTo>
                <a:lnTo>
                  <a:pt x="115941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640865" y="2372954"/>
            <a:ext cx="9026525" cy="1000125"/>
            <a:chOff x="1640865" y="2372954"/>
            <a:chExt cx="9026525" cy="1000125"/>
          </a:xfrm>
        </p:grpSpPr>
        <p:sp>
          <p:nvSpPr>
            <p:cNvPr id="9" name="Cross 48"/>
            <p:cNvSpPr/>
            <p:nvPr/>
          </p:nvSpPr>
          <p:spPr>
            <a:xfrm>
              <a:off x="10045090" y="2750779"/>
              <a:ext cx="622300" cy="622300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Cross 49"/>
            <p:cNvSpPr/>
            <p:nvPr/>
          </p:nvSpPr>
          <p:spPr>
            <a:xfrm>
              <a:off x="1640865" y="2372954"/>
              <a:ext cx="206375" cy="206375"/>
            </a:xfrm>
            <a:prstGeom prst="plus">
              <a:avLst>
                <a:gd name="adj" fmla="val 42526"/>
              </a:avLst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23"/>
          <p:cNvSpPr txBox="1"/>
          <p:nvPr/>
        </p:nvSpPr>
        <p:spPr>
          <a:xfrm>
            <a:off x="4604028" y="313632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CNN </a:t>
            </a:r>
            <a:r>
              <a:rPr lang="zh-CN" altLang="en-US" sz="3600" b="1" dirty="0"/>
              <a:t>的特点</a:t>
            </a:r>
            <a:endParaRPr lang="en-US" altLang="zh-CN" sz="36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68589" y="1425167"/>
            <a:ext cx="7051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局部感知</a:t>
            </a:r>
            <a:endParaRPr kumimoji="1" lang="en-US" altLang="zh-CN" dirty="0"/>
          </a:p>
          <a:p>
            <a:r>
              <a:rPr lang="zh-CN" altLang="en-US" dirty="0"/>
              <a:t>局部感知实际上就是卷积核和图像卷积的时候，每次卷积核所覆盖的像素只是一小部分，是局部特征。</a:t>
            </a:r>
            <a:r>
              <a:rPr lang="en-US" altLang="zh-CN" dirty="0"/>
              <a:t>CNN</a:t>
            </a:r>
            <a:r>
              <a:rPr lang="zh-CN" altLang="en-US" dirty="0"/>
              <a:t>是一个从局部到整体的过程（局部到整体的实现是在全连通层），而传统的神经网络是整体的过程。</a:t>
            </a:r>
            <a:endParaRPr lang="en-US" altLang="zh-CN" dirty="0"/>
          </a:p>
          <a:p>
            <a:endParaRPr lang="zh-CN" altLang="en-US" dirty="0"/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52" y="3061929"/>
            <a:ext cx="8521700" cy="330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88596" y="1414798"/>
            <a:ext cx="7232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权重共享</a:t>
            </a:r>
            <a:endParaRPr kumimoji="1" lang="en-US" altLang="zh-CN" dirty="0"/>
          </a:p>
          <a:p>
            <a:r>
              <a:rPr lang="zh-CN" altLang="en-US" dirty="0"/>
              <a:t>传统的神经网络的参数量是非常巨大的，比如</a:t>
            </a:r>
            <a:r>
              <a:rPr lang="en-US" altLang="zh-CN" dirty="0"/>
              <a:t>1000X1000</a:t>
            </a:r>
            <a:r>
              <a:rPr lang="zh-CN" altLang="en-US" dirty="0"/>
              <a:t>像素的图片，映射到和自己相同的大小，需要（</a:t>
            </a:r>
            <a:r>
              <a:rPr lang="en-US" altLang="zh-CN" dirty="0"/>
              <a:t>1000X1000</a:t>
            </a:r>
            <a:r>
              <a:rPr lang="zh-CN" altLang="en-US" dirty="0"/>
              <a:t>）的平方，参数量太大了，而</a:t>
            </a:r>
            <a:r>
              <a:rPr lang="en-US" altLang="zh-CN" dirty="0"/>
              <a:t>CNN</a:t>
            </a:r>
            <a:r>
              <a:rPr lang="zh-CN" altLang="en-US" dirty="0"/>
              <a:t>除全连接层外，卷积层的参数完全取决于滤波器的设置大小，比如</a:t>
            </a:r>
            <a:r>
              <a:rPr lang="en-US" altLang="zh-CN" dirty="0"/>
              <a:t>10x10</a:t>
            </a:r>
            <a:r>
              <a:rPr lang="zh-CN" altLang="en-US" dirty="0"/>
              <a:t>的滤波器，这样只有</a:t>
            </a:r>
            <a:r>
              <a:rPr lang="en-US" altLang="zh-CN" dirty="0"/>
              <a:t>100</a:t>
            </a:r>
            <a:r>
              <a:rPr lang="zh-CN" altLang="en-US" dirty="0"/>
              <a:t>个参数。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388596" y="1449624"/>
            <a:ext cx="7051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多卷积核</a:t>
            </a:r>
            <a:br>
              <a:rPr lang="zh-CN" altLang="en-US" dirty="0"/>
            </a:br>
            <a:r>
              <a:rPr lang="zh-CN" altLang="en-US" dirty="0"/>
              <a:t>一种卷积核代表的是一种特征，为获得更多不同的特征集合，卷积层会有多个卷积核，生成不同的特征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20658" y="3607758"/>
            <a:ext cx="10350684" cy="1786798"/>
            <a:chOff x="920658" y="3607758"/>
            <a:chExt cx="10350684" cy="1786798"/>
          </a:xfrm>
        </p:grpSpPr>
        <p:cxnSp>
          <p:nvCxnSpPr>
            <p:cNvPr id="4" name="Straight Connector 246"/>
            <p:cNvCxnSpPr/>
            <p:nvPr/>
          </p:nvCxnSpPr>
          <p:spPr>
            <a:xfrm>
              <a:off x="1998285" y="4489907"/>
              <a:ext cx="8142622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247"/>
            <p:cNvSpPr/>
            <p:nvPr/>
          </p:nvSpPr>
          <p:spPr>
            <a:xfrm>
              <a:off x="1871060" y="4362682"/>
              <a:ext cx="254450" cy="254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248"/>
            <p:cNvSpPr/>
            <p:nvPr/>
          </p:nvSpPr>
          <p:spPr>
            <a:xfrm>
              <a:off x="3233696" y="4362682"/>
              <a:ext cx="254450" cy="2544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249"/>
            <p:cNvSpPr/>
            <p:nvPr/>
          </p:nvSpPr>
          <p:spPr>
            <a:xfrm>
              <a:off x="4614263" y="4362682"/>
              <a:ext cx="254450" cy="2544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250"/>
            <p:cNvSpPr/>
            <p:nvPr/>
          </p:nvSpPr>
          <p:spPr>
            <a:xfrm>
              <a:off x="5976899" y="4362682"/>
              <a:ext cx="254450" cy="254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251"/>
            <p:cNvSpPr/>
            <p:nvPr/>
          </p:nvSpPr>
          <p:spPr>
            <a:xfrm>
              <a:off x="7357466" y="4362682"/>
              <a:ext cx="254450" cy="2544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252"/>
            <p:cNvSpPr/>
            <p:nvPr/>
          </p:nvSpPr>
          <p:spPr>
            <a:xfrm>
              <a:off x="8755960" y="4362682"/>
              <a:ext cx="254450" cy="2544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253"/>
            <p:cNvSpPr/>
            <p:nvPr/>
          </p:nvSpPr>
          <p:spPr>
            <a:xfrm>
              <a:off x="10066490" y="4362682"/>
              <a:ext cx="254450" cy="254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Group 18"/>
            <p:cNvGrpSpPr/>
            <p:nvPr/>
          </p:nvGrpSpPr>
          <p:grpSpPr>
            <a:xfrm>
              <a:off x="920658" y="3607758"/>
              <a:ext cx="2155254" cy="777424"/>
              <a:chOff x="7645071" y="5225450"/>
              <a:chExt cx="2155254" cy="777424"/>
            </a:xfrm>
          </p:grpSpPr>
          <p:sp>
            <p:nvSpPr>
              <p:cNvPr id="33" name="TextBox 19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bg1"/>
                    </a:solidFill>
                  </a:rPr>
                </a:br>
                <a:r>
                  <a:rPr lang="zh-CN" altLang="en-US" sz="1000" dirty="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34" name="Rectangle 20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3" name="Group 21"/>
            <p:cNvGrpSpPr/>
            <p:nvPr/>
          </p:nvGrpSpPr>
          <p:grpSpPr>
            <a:xfrm>
              <a:off x="3663861" y="3607758"/>
              <a:ext cx="2155254" cy="777424"/>
              <a:chOff x="7645071" y="5225450"/>
              <a:chExt cx="2155254" cy="777424"/>
            </a:xfrm>
          </p:grpSpPr>
          <p:sp>
            <p:nvSpPr>
              <p:cNvPr id="31" name="TextBox 22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32" name="Rectangle 23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4" name="Group 24"/>
            <p:cNvGrpSpPr/>
            <p:nvPr/>
          </p:nvGrpSpPr>
          <p:grpSpPr>
            <a:xfrm>
              <a:off x="6407064" y="3607758"/>
              <a:ext cx="2155254" cy="777424"/>
              <a:chOff x="7645071" y="5225450"/>
              <a:chExt cx="2155254" cy="777424"/>
            </a:xfrm>
          </p:grpSpPr>
          <p:sp>
            <p:nvSpPr>
              <p:cNvPr id="29" name="TextBox 25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30" name="Rectangle 26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5" name="Group 27"/>
            <p:cNvGrpSpPr/>
            <p:nvPr/>
          </p:nvGrpSpPr>
          <p:grpSpPr>
            <a:xfrm>
              <a:off x="9116088" y="3607758"/>
              <a:ext cx="2155254" cy="777424"/>
              <a:chOff x="7645071" y="5225450"/>
              <a:chExt cx="2155254" cy="777424"/>
            </a:xfrm>
          </p:grpSpPr>
          <p:sp>
            <p:nvSpPr>
              <p:cNvPr id="27" name="TextBox 28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28" name="Rectangle 29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6" name="Group 30"/>
            <p:cNvGrpSpPr/>
            <p:nvPr/>
          </p:nvGrpSpPr>
          <p:grpSpPr>
            <a:xfrm>
              <a:off x="2283294" y="4617132"/>
              <a:ext cx="2155254" cy="777424"/>
              <a:chOff x="7645071" y="5225450"/>
              <a:chExt cx="2155254" cy="777424"/>
            </a:xfrm>
          </p:grpSpPr>
          <p:sp>
            <p:nvSpPr>
              <p:cNvPr id="25" name="TextBox 31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26" name="Rectangle 32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7" name="Group 33"/>
            <p:cNvGrpSpPr/>
            <p:nvPr/>
          </p:nvGrpSpPr>
          <p:grpSpPr>
            <a:xfrm>
              <a:off x="5026497" y="4617132"/>
              <a:ext cx="2155254" cy="777424"/>
              <a:chOff x="7645071" y="5225450"/>
              <a:chExt cx="2155254" cy="777424"/>
            </a:xfrm>
          </p:grpSpPr>
          <p:sp>
            <p:nvSpPr>
              <p:cNvPr id="23" name="TextBox 34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24" name="Rectangle 35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18" name="Group 36"/>
            <p:cNvGrpSpPr/>
            <p:nvPr/>
          </p:nvGrpSpPr>
          <p:grpSpPr>
            <a:xfrm>
              <a:off x="7805558" y="4617132"/>
              <a:ext cx="2155254" cy="777424"/>
              <a:chOff x="7645071" y="5225450"/>
              <a:chExt cx="2155254" cy="777424"/>
            </a:xfrm>
          </p:grpSpPr>
          <p:sp>
            <p:nvSpPr>
              <p:cNvPr id="21" name="TextBox 37"/>
              <p:cNvSpPr txBox="1"/>
              <p:nvPr/>
            </p:nvSpPr>
            <p:spPr>
              <a:xfrm>
                <a:off x="7645071" y="5568396"/>
                <a:ext cx="2155254" cy="434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 algn="ctr" rtl="1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22" name="Rectangle 38"/>
              <p:cNvSpPr/>
              <p:nvPr/>
            </p:nvSpPr>
            <p:spPr>
              <a:xfrm>
                <a:off x="7645071" y="5225450"/>
                <a:ext cx="2155254" cy="307777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19" name="Rectangle 1"/>
          <p:cNvSpPr/>
          <p:nvPr/>
        </p:nvSpPr>
        <p:spPr>
          <a:xfrm>
            <a:off x="0" y="3"/>
            <a:ext cx="12203008" cy="3303487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Rectangle 40"/>
          <p:cNvSpPr/>
          <p:nvPr/>
        </p:nvSpPr>
        <p:spPr>
          <a:xfrm>
            <a:off x="-8284" y="4"/>
            <a:ext cx="12211295" cy="3309193"/>
          </a:xfrm>
          <a:prstGeom prst="rect">
            <a:avLst/>
          </a:prstGeom>
          <a:blipFill dpi="0" rotWithShape="1">
            <a:blip r:embed="rId3"/>
            <a:srcRect/>
            <a:tile tx="0" ty="-3810000" sx="75000" sy="75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005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0ab1071-1db6-4682-b38e-8d041c60d062" descr="+jYAAB+LCAAAAAAABADtltty2jAQht9Fbe9oxmeD70zatJlO20xhephOLhxQQB0fGFtkchjevTJgWGELK2kNY+M7LO1Ku/sv2u8JvaYPM4wcNAi8mL4j3iT2gkuKA9RBl2PkhHPf76A+CccknHyIo/ksQc7vp40b3PlB6PS7589x6hsSSjx/9enk7DOzzyQkwTxYmylnClvy7sGSqqwWyXjsY2h2GVIc321uUNO15e8BjdkFF1EceJRd+KQs3qD1FnJ6zHeROo/xPXK0DhquwsriWYeXFqAwz3QjTfMqSiiJwq3HlcfqhllIBcnuOG1NWVg4pmTk+a5PJmGAwzTifkRplNb/YxSTxyik/DbLD9PRlO1/wni2LuCAPLILbz0/wVkZpt4Mf2EXZdktFzTm9g37HiV3nAW3pqHFJq+NUVqOXbMOd/L1pprb6rBcWdRckRcdYYGy419U3R1nWOWvt7cJpj+vcDxi0fQfuDTSfjLzNtvMkPMWWPwSn6LkbbhT1DN1cw9vv/7KCTeI4pu9usH6i0Tj1QdHbgXLF/6khCuw2TnFfqZwy4Uhvqci4YAMe3XLzqhEtvTw52mVekCBih5biXy2KaxDKIr7uiDyuswZ24BzRj25OaPKzBlVbs6o3JxR2zlT4ZwR6QbrXz5nVPhgqe2cOcCcEQkHZCh9lyuT7UhzRv0Pc+Y88qO4fM5kZrl9ph8Z4eEUBzizGZKQuuGYBT3O/s79mEymNMRJksl+8wePKHBzzNRqnkzZma8uLgzNtlwXZekpi6Jhk10oO2x27GV0Wrrk/0nuKO3udeSgj3N5ZuG//EnJguaUXS3u6cijpaqJUj2fJ2wa77btvuzq0bcW17eq3XVdtbBvtUb2rZDdm9e3stnVmut7kOv1k+N6XYbrdTmu1zmu11uur5DrRbrB+pc/Zjp8zPSW6w/A9SLhgAylHFyZbEfier1JXG/zXK+4Vk8v5CO9kXwk7M3m8ZFsdnXmo+Vx2541Tg6QDBlAMuQAyeAAyWgBqUJAEukG61/+mhnwNTNaQDoAIImEAzKUAkVlsh0JkIwmAVKXAyRTs7quWQhIRiMBSdibzQMk2ezqDEi2DvnIPDk+MmX4yJTjI5PjI7Plowr5SKQbrH/5Y2bCx8xs+egAfCQSDshQyhOVyXYkPjKbxEc9no/em+euVshHZiP5SNibzeMj2ezq0beqwjWubXeNXjHYW41sXAs2rtXoxpXNrs5g37Uh2FsnB/aWDNhbcmBvcWBvtWBfIdiLdIP1/4fHrAX7qsBeJByQQaQbJz44sPZgb8mC/fXiL2c+6dX6NgAA"/>
          <p:cNvGrpSpPr>
            <a:grpSpLocks noChangeAspect="1"/>
          </p:cNvGrpSpPr>
          <p:nvPr/>
        </p:nvGrpSpPr>
        <p:grpSpPr>
          <a:xfrm>
            <a:off x="555225" y="1722837"/>
            <a:ext cx="10759777" cy="4080085"/>
            <a:chOff x="1071041" y="1592593"/>
            <a:chExt cx="10049918" cy="3810908"/>
          </a:xfrm>
        </p:grpSpPr>
        <p:sp>
          <p:nvSpPr>
            <p:cNvPr id="3" name="RelativeShape1"/>
            <p:cNvSpPr>
              <a:spLocks/>
            </p:cNvSpPr>
            <p:nvPr/>
          </p:nvSpPr>
          <p:spPr bwMode="auto">
            <a:xfrm>
              <a:off x="1185863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RelativeShape2"/>
            <p:cNvSpPr>
              <a:spLocks/>
            </p:cNvSpPr>
            <p:nvPr/>
          </p:nvSpPr>
          <p:spPr bwMode="auto">
            <a:xfrm>
              <a:off x="2701331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lativeShape4"/>
            <p:cNvSpPr>
              <a:spLocks/>
            </p:cNvSpPr>
            <p:nvPr/>
          </p:nvSpPr>
          <p:spPr bwMode="auto">
            <a:xfrm>
              <a:off x="5723378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6" name="line"/>
            <p:cNvCxnSpPr/>
            <p:nvPr/>
          </p:nvCxnSpPr>
          <p:spPr>
            <a:xfrm>
              <a:off x="1071041" y="4941046"/>
              <a:ext cx="100499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ne"/>
            <p:cNvCxnSpPr/>
            <p:nvPr/>
          </p:nvCxnSpPr>
          <p:spPr>
            <a:xfrm>
              <a:off x="1071041" y="5403501"/>
              <a:ext cx="100499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ustomText1"/>
            <p:cNvSpPr>
              <a:spLocks/>
            </p:cNvSpPr>
            <p:nvPr/>
          </p:nvSpPr>
          <p:spPr bwMode="auto">
            <a:xfrm>
              <a:off x="1979011" y="5029829"/>
              <a:ext cx="800111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100000"/>
                    </a:schemeClr>
                  </a:solidFill>
                </a:rPr>
                <a:t>Text here</a:t>
              </a:r>
            </a:p>
          </p:txBody>
        </p:sp>
        <p:sp>
          <p:nvSpPr>
            <p:cNvPr id="9" name="SorbShape1"/>
            <p:cNvSpPr>
              <a:spLocks/>
            </p:cNvSpPr>
            <p:nvPr/>
          </p:nvSpPr>
          <p:spPr bwMode="auto">
            <a:xfrm>
              <a:off x="2039308" y="2277844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ValueText1"/>
            <p:cNvSpPr>
              <a:spLocks/>
            </p:cNvSpPr>
            <p:nvPr/>
          </p:nvSpPr>
          <p:spPr bwMode="auto">
            <a:xfrm>
              <a:off x="2104915" y="2418332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sz="6000" dirty="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74%</a:t>
              </a:r>
            </a:p>
          </p:txBody>
        </p:sp>
        <p:sp>
          <p:nvSpPr>
            <p:cNvPr id="11" name="ValueShape1"/>
            <p:cNvSpPr>
              <a:spLocks/>
            </p:cNvSpPr>
            <p:nvPr/>
          </p:nvSpPr>
          <p:spPr bwMode="auto">
            <a:xfrm>
              <a:off x="1185863" y="2961452"/>
              <a:ext cx="2260086" cy="19503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CustomText2"/>
            <p:cNvSpPr>
              <a:spLocks/>
            </p:cNvSpPr>
            <p:nvPr/>
          </p:nvSpPr>
          <p:spPr bwMode="auto">
            <a:xfrm>
              <a:off x="3478884" y="5029829"/>
              <a:ext cx="800110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accent2">
                      <a:lumMod val="100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13" name="SorbShape2"/>
            <p:cNvSpPr>
              <a:spLocks/>
            </p:cNvSpPr>
            <p:nvPr/>
          </p:nvSpPr>
          <p:spPr bwMode="auto">
            <a:xfrm>
              <a:off x="3554776" y="1856151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600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8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ValueText2"/>
            <p:cNvSpPr>
              <a:spLocks/>
            </p:cNvSpPr>
            <p:nvPr/>
          </p:nvSpPr>
          <p:spPr bwMode="auto">
            <a:xfrm>
              <a:off x="3620383" y="1996639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sz="6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90%</a:t>
              </a:r>
            </a:p>
          </p:txBody>
        </p:sp>
        <p:sp>
          <p:nvSpPr>
            <p:cNvPr id="15" name="ValueShape2"/>
            <p:cNvSpPr>
              <a:spLocks/>
            </p:cNvSpPr>
            <p:nvPr/>
          </p:nvSpPr>
          <p:spPr bwMode="auto">
            <a:xfrm>
              <a:off x="2701331" y="2539759"/>
              <a:ext cx="2260086" cy="23720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2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RelativeShape3"/>
            <p:cNvSpPr>
              <a:spLocks/>
            </p:cNvSpPr>
            <p:nvPr/>
          </p:nvSpPr>
          <p:spPr bwMode="auto">
            <a:xfrm>
              <a:off x="4248769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ValueShape3"/>
            <p:cNvSpPr>
              <a:spLocks/>
            </p:cNvSpPr>
            <p:nvPr/>
          </p:nvSpPr>
          <p:spPr bwMode="auto">
            <a:xfrm>
              <a:off x="4248769" y="2829673"/>
              <a:ext cx="2260086" cy="20821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3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CustomText3"/>
            <p:cNvSpPr>
              <a:spLocks/>
            </p:cNvSpPr>
            <p:nvPr/>
          </p:nvSpPr>
          <p:spPr bwMode="auto">
            <a:xfrm>
              <a:off x="4978252" y="5029829"/>
              <a:ext cx="801120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accent3">
                      <a:lumMod val="100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19" name="SorbShape3"/>
            <p:cNvSpPr>
              <a:spLocks/>
            </p:cNvSpPr>
            <p:nvPr/>
          </p:nvSpPr>
          <p:spPr bwMode="auto">
            <a:xfrm>
              <a:off x="5102214" y="2146065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ValueText3"/>
            <p:cNvSpPr>
              <a:spLocks/>
            </p:cNvSpPr>
            <p:nvPr/>
          </p:nvSpPr>
          <p:spPr bwMode="auto">
            <a:xfrm>
              <a:off x="5167821" y="2286553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79%</a:t>
              </a:r>
            </a:p>
          </p:txBody>
        </p:sp>
        <p:sp>
          <p:nvSpPr>
            <p:cNvPr id="21" name="CustomText4"/>
            <p:cNvSpPr>
              <a:spLocks/>
            </p:cNvSpPr>
            <p:nvPr/>
          </p:nvSpPr>
          <p:spPr bwMode="auto">
            <a:xfrm>
              <a:off x="6478630" y="5029829"/>
              <a:ext cx="800111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accent4">
                      <a:lumMod val="100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22" name="SorbShape4"/>
            <p:cNvSpPr>
              <a:spLocks/>
            </p:cNvSpPr>
            <p:nvPr/>
          </p:nvSpPr>
          <p:spPr bwMode="auto">
            <a:xfrm>
              <a:off x="6576823" y="1592593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ValueText4"/>
            <p:cNvSpPr>
              <a:spLocks/>
            </p:cNvSpPr>
            <p:nvPr/>
          </p:nvSpPr>
          <p:spPr bwMode="auto">
            <a:xfrm>
              <a:off x="6642430" y="1733081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100%</a:t>
              </a:r>
            </a:p>
          </p:txBody>
        </p:sp>
        <p:sp>
          <p:nvSpPr>
            <p:cNvPr id="24" name="ValueShape4"/>
            <p:cNvSpPr>
              <a:spLocks/>
            </p:cNvSpPr>
            <p:nvPr/>
          </p:nvSpPr>
          <p:spPr bwMode="auto">
            <a:xfrm>
              <a:off x="5723378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4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CustomText5"/>
            <p:cNvSpPr>
              <a:spLocks/>
            </p:cNvSpPr>
            <p:nvPr/>
          </p:nvSpPr>
          <p:spPr bwMode="auto">
            <a:xfrm>
              <a:off x="7978503" y="5029829"/>
              <a:ext cx="800111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accent5">
                      <a:lumMod val="100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  <p:sp>
          <p:nvSpPr>
            <p:cNvPr id="26" name="RelativeShape5"/>
            <p:cNvSpPr>
              <a:spLocks/>
            </p:cNvSpPr>
            <p:nvPr/>
          </p:nvSpPr>
          <p:spPr bwMode="auto">
            <a:xfrm>
              <a:off x="7248515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SorbShape5"/>
            <p:cNvSpPr>
              <a:spLocks/>
            </p:cNvSpPr>
            <p:nvPr/>
          </p:nvSpPr>
          <p:spPr bwMode="auto">
            <a:xfrm>
              <a:off x="8101960" y="2304199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ValueText5"/>
            <p:cNvSpPr>
              <a:spLocks/>
            </p:cNvSpPr>
            <p:nvPr/>
          </p:nvSpPr>
          <p:spPr bwMode="auto">
            <a:xfrm>
              <a:off x="8167567" y="2444687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73%</a:t>
              </a:r>
            </a:p>
          </p:txBody>
        </p:sp>
        <p:sp>
          <p:nvSpPr>
            <p:cNvPr id="29" name="ValueShape5"/>
            <p:cNvSpPr>
              <a:spLocks/>
            </p:cNvSpPr>
            <p:nvPr/>
          </p:nvSpPr>
          <p:spPr bwMode="auto">
            <a:xfrm>
              <a:off x="7248515" y="2987807"/>
              <a:ext cx="2260086" cy="19239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5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CustomText6"/>
            <p:cNvSpPr>
              <a:spLocks/>
            </p:cNvSpPr>
            <p:nvPr/>
          </p:nvSpPr>
          <p:spPr bwMode="auto">
            <a:xfrm>
              <a:off x="9477872" y="5029829"/>
              <a:ext cx="801120" cy="2724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accent6">
                      <a:lumMod val="100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accent6">
                    <a:lumMod val="100000"/>
                  </a:schemeClr>
                </a:solidFill>
              </a:endParaRPr>
            </a:p>
          </p:txBody>
        </p:sp>
        <p:sp>
          <p:nvSpPr>
            <p:cNvPr id="31" name="RelativeShape6"/>
            <p:cNvSpPr>
              <a:spLocks/>
            </p:cNvSpPr>
            <p:nvPr/>
          </p:nvSpPr>
          <p:spPr bwMode="auto">
            <a:xfrm>
              <a:off x="8748389" y="2276201"/>
              <a:ext cx="2260086" cy="2635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SorbShape6"/>
            <p:cNvSpPr>
              <a:spLocks/>
            </p:cNvSpPr>
            <p:nvPr/>
          </p:nvSpPr>
          <p:spPr bwMode="auto">
            <a:xfrm>
              <a:off x="9601834" y="1935218"/>
              <a:ext cx="553196" cy="621462"/>
            </a:xfrm>
            <a:custGeom>
              <a:avLst/>
              <a:gdLst>
                <a:gd name="T0" fmla="+- 0 10800 961"/>
                <a:gd name="T1" fmla="*/ T0 w 19679"/>
                <a:gd name="T2" fmla="*/ 10770 h 21541"/>
                <a:gd name="T3" fmla="+- 0 10800 961"/>
                <a:gd name="T4" fmla="*/ T3 w 19679"/>
                <a:gd name="T5" fmla="*/ 10770 h 21541"/>
                <a:gd name="T6" fmla="+- 0 10800 961"/>
                <a:gd name="T7" fmla="*/ T6 w 19679"/>
                <a:gd name="T8" fmla="*/ 10770 h 21541"/>
                <a:gd name="T9" fmla="+- 0 10800 961"/>
                <a:gd name="T10" fmla="*/ T9 w 19679"/>
                <a:gd name="T11" fmla="*/ 10770 h 2154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541">
                  <a:moveTo>
                    <a:pt x="9839" y="0"/>
                  </a:moveTo>
                  <a:cubicBezTo>
                    <a:pt x="7320" y="0"/>
                    <a:pt x="4802" y="936"/>
                    <a:pt x="2881" y="2808"/>
                  </a:cubicBezTo>
                  <a:cubicBezTo>
                    <a:pt x="-961" y="6553"/>
                    <a:pt x="-961" y="12624"/>
                    <a:pt x="2881" y="16368"/>
                  </a:cubicBezTo>
                  <a:cubicBezTo>
                    <a:pt x="4235" y="17687"/>
                    <a:pt x="5883" y="18532"/>
                    <a:pt x="7620" y="18921"/>
                  </a:cubicBezTo>
                  <a:cubicBezTo>
                    <a:pt x="8538" y="20485"/>
                    <a:pt x="10394" y="21599"/>
                    <a:pt x="12225" y="21538"/>
                  </a:cubicBezTo>
                  <a:cubicBezTo>
                    <a:pt x="12337" y="21535"/>
                    <a:pt x="12449" y="21523"/>
                    <a:pt x="12557" y="21510"/>
                  </a:cubicBezTo>
                  <a:cubicBezTo>
                    <a:pt x="11832" y="20830"/>
                    <a:pt x="11266" y="20009"/>
                    <a:pt x="10921" y="19113"/>
                  </a:cubicBezTo>
                  <a:cubicBezTo>
                    <a:pt x="13067" y="18883"/>
                    <a:pt x="15151" y="17972"/>
                    <a:pt x="16796" y="16368"/>
                  </a:cubicBezTo>
                  <a:cubicBezTo>
                    <a:pt x="20639" y="12624"/>
                    <a:pt x="20638" y="6553"/>
                    <a:pt x="16796" y="2808"/>
                  </a:cubicBezTo>
                  <a:cubicBezTo>
                    <a:pt x="14875" y="936"/>
                    <a:pt x="12357" y="0"/>
                    <a:pt x="9839" y="0"/>
                  </a:cubicBezTo>
                  <a:close/>
                </a:path>
              </a:pathLst>
            </a:custGeom>
            <a:solidFill>
              <a:schemeClr val="accent6">
                <a:lumMod val="10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ValueText6"/>
            <p:cNvSpPr>
              <a:spLocks/>
            </p:cNvSpPr>
            <p:nvPr/>
          </p:nvSpPr>
          <p:spPr bwMode="auto">
            <a:xfrm>
              <a:off x="9667441" y="2075706"/>
              <a:ext cx="421982" cy="24320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bg2">
                      <a:lumMod val="10000"/>
                    </a:schemeClr>
                  </a:solidFill>
                  <a:latin typeface="Impact" panose="020B0806030902050204" pitchFamily="34" charset="0"/>
                </a:rPr>
                <a:t>87%</a:t>
              </a:r>
            </a:p>
          </p:txBody>
        </p:sp>
        <p:sp>
          <p:nvSpPr>
            <p:cNvPr id="34" name="ValueShape6"/>
            <p:cNvSpPr>
              <a:spLocks/>
            </p:cNvSpPr>
            <p:nvPr/>
          </p:nvSpPr>
          <p:spPr bwMode="auto">
            <a:xfrm>
              <a:off x="8748389" y="2618826"/>
              <a:ext cx="2260086" cy="22929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6">
                <a:lumMod val="100000"/>
                <a:alpha val="7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04066" y="600694"/>
            <a:ext cx="5732010" cy="1210074"/>
            <a:chOff x="804066" y="600694"/>
            <a:chExt cx="5732010" cy="1210074"/>
          </a:xfrm>
        </p:grpSpPr>
        <p:sp>
          <p:nvSpPr>
            <p:cNvPr id="35" name="文本框 34"/>
            <p:cNvSpPr txBox="1"/>
            <p:nvPr/>
          </p:nvSpPr>
          <p:spPr>
            <a:xfrm>
              <a:off x="804066" y="600694"/>
              <a:ext cx="4407276" cy="121007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/>
                <a:t>此处输入标题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DD28FDA-A3C3-416B-A1AC-27298858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2764" y="821164"/>
              <a:ext cx="2493312" cy="58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此部分内容作为文字排版占位显</a:t>
              </a:r>
              <a:endParaRPr lang="en-US" altLang="zh-CN" sz="1200" dirty="0"/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建议使用主题字体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1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931d02c-cfc0-4c02-9968-def5703537cb"/>
          <p:cNvGrpSpPr>
            <a:grpSpLocks noChangeAspect="1"/>
          </p:cNvGrpSpPr>
          <p:nvPr/>
        </p:nvGrpSpPr>
        <p:grpSpPr>
          <a:xfrm>
            <a:off x="1234437" y="1357314"/>
            <a:ext cx="10149977" cy="4992065"/>
            <a:chOff x="963599" y="1499995"/>
            <a:chExt cx="10149976" cy="4992064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 bwMode="auto">
            <a:xfrm>
              <a:off x="3441013" y="1566020"/>
              <a:ext cx="5042353" cy="4926039"/>
              <a:chOff x="1629" y="-2"/>
              <a:chExt cx="4422" cy="4320"/>
            </a:xfrm>
          </p:grpSpPr>
          <p:sp>
            <p:nvSpPr>
              <p:cNvPr id="10" name="Oval 20"/>
              <p:cNvSpPr>
                <a:spLocks/>
              </p:cNvSpPr>
              <p:nvPr/>
            </p:nvSpPr>
            <p:spPr bwMode="auto">
              <a:xfrm>
                <a:off x="3580" y="1131"/>
                <a:ext cx="521" cy="52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21"/>
              <p:cNvSpPr>
                <a:spLocks/>
              </p:cNvSpPr>
              <p:nvPr/>
            </p:nvSpPr>
            <p:spPr bwMode="auto">
              <a:xfrm>
                <a:off x="3222" y="620"/>
                <a:ext cx="90" cy="612"/>
              </a:xfrm>
              <a:custGeom>
                <a:avLst/>
                <a:gdLst>
                  <a:gd name="T0" fmla="*/ 62 w 90"/>
                  <a:gd name="T1" fmla="*/ 612 h 612"/>
                  <a:gd name="T2" fmla="*/ 0 w 90"/>
                  <a:gd name="T3" fmla="*/ 4 h 612"/>
                  <a:gd name="T4" fmla="*/ 26 w 90"/>
                  <a:gd name="T5" fmla="*/ 0 h 612"/>
                  <a:gd name="T6" fmla="*/ 90 w 90"/>
                  <a:gd name="T7" fmla="*/ 610 h 612"/>
                  <a:gd name="T8" fmla="*/ 62 w 90"/>
                  <a:gd name="T9" fmla="*/ 61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612">
                    <a:moveTo>
                      <a:pt x="62" y="612"/>
                    </a:moveTo>
                    <a:lnTo>
                      <a:pt x="0" y="4"/>
                    </a:lnTo>
                    <a:lnTo>
                      <a:pt x="26" y="0"/>
                    </a:lnTo>
                    <a:lnTo>
                      <a:pt x="90" y="610"/>
                    </a:lnTo>
                    <a:lnTo>
                      <a:pt x="62" y="6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22"/>
              <p:cNvSpPr>
                <a:spLocks/>
              </p:cNvSpPr>
              <p:nvPr/>
            </p:nvSpPr>
            <p:spPr bwMode="auto">
              <a:xfrm>
                <a:off x="2781" y="1218"/>
                <a:ext cx="522" cy="231"/>
              </a:xfrm>
              <a:custGeom>
                <a:avLst/>
                <a:gdLst>
                  <a:gd name="T0" fmla="*/ 522 w 522"/>
                  <a:gd name="T1" fmla="*/ 26 h 231"/>
                  <a:gd name="T2" fmla="*/ 10 w 522"/>
                  <a:gd name="T3" fmla="*/ 231 h 231"/>
                  <a:gd name="T4" fmla="*/ 0 w 522"/>
                  <a:gd name="T5" fmla="*/ 206 h 231"/>
                  <a:gd name="T6" fmla="*/ 512 w 522"/>
                  <a:gd name="T7" fmla="*/ 0 h 231"/>
                  <a:gd name="T8" fmla="*/ 522 w 522"/>
                  <a:gd name="T9" fmla="*/ 2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231">
                    <a:moveTo>
                      <a:pt x="522" y="26"/>
                    </a:moveTo>
                    <a:lnTo>
                      <a:pt x="10" y="231"/>
                    </a:lnTo>
                    <a:lnTo>
                      <a:pt x="0" y="206"/>
                    </a:lnTo>
                    <a:lnTo>
                      <a:pt x="512" y="0"/>
                    </a:lnTo>
                    <a:lnTo>
                      <a:pt x="522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23"/>
              <p:cNvSpPr>
                <a:spLocks/>
              </p:cNvSpPr>
              <p:nvPr/>
            </p:nvSpPr>
            <p:spPr bwMode="auto">
              <a:xfrm>
                <a:off x="3286" y="1226"/>
                <a:ext cx="316" cy="893"/>
              </a:xfrm>
              <a:custGeom>
                <a:avLst/>
                <a:gdLst>
                  <a:gd name="T0" fmla="*/ 24 w 316"/>
                  <a:gd name="T1" fmla="*/ 0 h 893"/>
                  <a:gd name="T2" fmla="*/ 316 w 316"/>
                  <a:gd name="T3" fmla="*/ 884 h 893"/>
                  <a:gd name="T4" fmla="*/ 290 w 316"/>
                  <a:gd name="T5" fmla="*/ 893 h 893"/>
                  <a:gd name="T6" fmla="*/ 0 w 316"/>
                  <a:gd name="T7" fmla="*/ 9 h 893"/>
                  <a:gd name="T8" fmla="*/ 24 w 316"/>
                  <a:gd name="T9" fmla="*/ 0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893">
                    <a:moveTo>
                      <a:pt x="24" y="0"/>
                    </a:moveTo>
                    <a:lnTo>
                      <a:pt x="316" y="884"/>
                    </a:lnTo>
                    <a:lnTo>
                      <a:pt x="290" y="893"/>
                    </a:lnTo>
                    <a:lnTo>
                      <a:pt x="0" y="9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24"/>
              <p:cNvSpPr>
                <a:spLocks/>
              </p:cNvSpPr>
              <p:nvPr/>
            </p:nvSpPr>
            <p:spPr bwMode="auto">
              <a:xfrm>
                <a:off x="3527" y="2114"/>
                <a:ext cx="75" cy="730"/>
              </a:xfrm>
              <a:custGeom>
                <a:avLst/>
                <a:gdLst>
                  <a:gd name="T0" fmla="*/ 75 w 75"/>
                  <a:gd name="T1" fmla="*/ 2 h 730"/>
                  <a:gd name="T2" fmla="*/ 28 w 75"/>
                  <a:gd name="T3" fmla="*/ 730 h 730"/>
                  <a:gd name="T4" fmla="*/ 0 w 75"/>
                  <a:gd name="T5" fmla="*/ 728 h 730"/>
                  <a:gd name="T6" fmla="*/ 49 w 75"/>
                  <a:gd name="T7" fmla="*/ 0 h 730"/>
                  <a:gd name="T8" fmla="*/ 75 w 75"/>
                  <a:gd name="T9" fmla="*/ 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30">
                    <a:moveTo>
                      <a:pt x="75" y="2"/>
                    </a:moveTo>
                    <a:lnTo>
                      <a:pt x="28" y="730"/>
                    </a:lnTo>
                    <a:lnTo>
                      <a:pt x="0" y="728"/>
                    </a:lnTo>
                    <a:lnTo>
                      <a:pt x="49" y="0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25"/>
              <p:cNvSpPr>
                <a:spLocks/>
              </p:cNvSpPr>
              <p:nvPr/>
            </p:nvSpPr>
            <p:spPr bwMode="auto">
              <a:xfrm>
                <a:off x="4323" y="1419"/>
                <a:ext cx="488" cy="490"/>
              </a:xfrm>
              <a:custGeom>
                <a:avLst/>
                <a:gdLst>
                  <a:gd name="T0" fmla="*/ 488 w 488"/>
                  <a:gd name="T1" fmla="*/ 19 h 490"/>
                  <a:gd name="T2" fmla="*/ 19 w 488"/>
                  <a:gd name="T3" fmla="*/ 490 h 490"/>
                  <a:gd name="T4" fmla="*/ 0 w 488"/>
                  <a:gd name="T5" fmla="*/ 471 h 490"/>
                  <a:gd name="T6" fmla="*/ 469 w 488"/>
                  <a:gd name="T7" fmla="*/ 0 h 490"/>
                  <a:gd name="T8" fmla="*/ 488 w 488"/>
                  <a:gd name="T9" fmla="*/ 19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8" h="490">
                    <a:moveTo>
                      <a:pt x="488" y="19"/>
                    </a:moveTo>
                    <a:lnTo>
                      <a:pt x="19" y="490"/>
                    </a:lnTo>
                    <a:lnTo>
                      <a:pt x="0" y="471"/>
                    </a:lnTo>
                    <a:lnTo>
                      <a:pt x="469" y="0"/>
                    </a:lnTo>
                    <a:lnTo>
                      <a:pt x="488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26"/>
              <p:cNvSpPr>
                <a:spLocks/>
              </p:cNvSpPr>
              <p:nvPr/>
            </p:nvSpPr>
            <p:spPr bwMode="auto">
              <a:xfrm>
                <a:off x="3578" y="1091"/>
                <a:ext cx="526" cy="1030"/>
              </a:xfrm>
              <a:custGeom>
                <a:avLst/>
                <a:gdLst>
                  <a:gd name="T0" fmla="*/ 0 w 526"/>
                  <a:gd name="T1" fmla="*/ 1018 h 1030"/>
                  <a:gd name="T2" fmla="*/ 502 w 526"/>
                  <a:gd name="T3" fmla="*/ 0 h 1030"/>
                  <a:gd name="T4" fmla="*/ 526 w 526"/>
                  <a:gd name="T5" fmla="*/ 10 h 1030"/>
                  <a:gd name="T6" fmla="*/ 24 w 526"/>
                  <a:gd name="T7" fmla="*/ 1030 h 1030"/>
                  <a:gd name="T8" fmla="*/ 0 w 526"/>
                  <a:gd name="T9" fmla="*/ 1018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6" h="1030">
                    <a:moveTo>
                      <a:pt x="0" y="1018"/>
                    </a:moveTo>
                    <a:lnTo>
                      <a:pt x="502" y="0"/>
                    </a:lnTo>
                    <a:lnTo>
                      <a:pt x="526" y="10"/>
                    </a:lnTo>
                    <a:lnTo>
                      <a:pt x="24" y="1030"/>
                    </a:lnTo>
                    <a:lnTo>
                      <a:pt x="0" y="101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27"/>
              <p:cNvSpPr>
                <a:spLocks/>
              </p:cNvSpPr>
              <p:nvPr/>
            </p:nvSpPr>
            <p:spPr bwMode="auto">
              <a:xfrm>
                <a:off x="3586" y="1886"/>
                <a:ext cx="751" cy="242"/>
              </a:xfrm>
              <a:custGeom>
                <a:avLst/>
                <a:gdLst>
                  <a:gd name="T0" fmla="*/ 0 w 751"/>
                  <a:gd name="T1" fmla="*/ 216 h 242"/>
                  <a:gd name="T2" fmla="*/ 742 w 751"/>
                  <a:gd name="T3" fmla="*/ 0 h 242"/>
                  <a:gd name="T4" fmla="*/ 751 w 751"/>
                  <a:gd name="T5" fmla="*/ 26 h 242"/>
                  <a:gd name="T6" fmla="*/ 7 w 751"/>
                  <a:gd name="T7" fmla="*/ 242 h 242"/>
                  <a:gd name="T8" fmla="*/ 0 w 751"/>
                  <a:gd name="T9" fmla="*/ 21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" h="242">
                    <a:moveTo>
                      <a:pt x="0" y="216"/>
                    </a:moveTo>
                    <a:lnTo>
                      <a:pt x="742" y="0"/>
                    </a:lnTo>
                    <a:lnTo>
                      <a:pt x="751" y="26"/>
                    </a:lnTo>
                    <a:lnTo>
                      <a:pt x="7" y="242"/>
                    </a:lnTo>
                    <a:lnTo>
                      <a:pt x="0" y="21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28"/>
              <p:cNvSpPr>
                <a:spLocks/>
              </p:cNvSpPr>
              <p:nvPr/>
            </p:nvSpPr>
            <p:spPr bwMode="auto">
              <a:xfrm>
                <a:off x="3288" y="379"/>
                <a:ext cx="620" cy="859"/>
              </a:xfrm>
              <a:custGeom>
                <a:avLst/>
                <a:gdLst>
                  <a:gd name="T0" fmla="*/ 620 w 620"/>
                  <a:gd name="T1" fmla="*/ 15 h 859"/>
                  <a:gd name="T2" fmla="*/ 21 w 620"/>
                  <a:gd name="T3" fmla="*/ 859 h 859"/>
                  <a:gd name="T4" fmla="*/ 0 w 620"/>
                  <a:gd name="T5" fmla="*/ 844 h 859"/>
                  <a:gd name="T6" fmla="*/ 597 w 620"/>
                  <a:gd name="T7" fmla="*/ 0 h 859"/>
                  <a:gd name="T8" fmla="*/ 620 w 620"/>
                  <a:gd name="T9" fmla="*/ 15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859">
                    <a:moveTo>
                      <a:pt x="620" y="15"/>
                    </a:moveTo>
                    <a:lnTo>
                      <a:pt x="21" y="859"/>
                    </a:lnTo>
                    <a:lnTo>
                      <a:pt x="0" y="844"/>
                    </a:lnTo>
                    <a:lnTo>
                      <a:pt x="597" y="0"/>
                    </a:lnTo>
                    <a:lnTo>
                      <a:pt x="620" y="1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29"/>
              <p:cNvSpPr>
                <a:spLocks/>
              </p:cNvSpPr>
              <p:nvPr/>
            </p:nvSpPr>
            <p:spPr bwMode="auto">
              <a:xfrm>
                <a:off x="3581" y="2105"/>
                <a:ext cx="530" cy="504"/>
              </a:xfrm>
              <a:custGeom>
                <a:avLst/>
                <a:gdLst>
                  <a:gd name="T0" fmla="*/ 513 w 530"/>
                  <a:gd name="T1" fmla="*/ 504 h 504"/>
                  <a:gd name="T2" fmla="*/ 0 w 530"/>
                  <a:gd name="T3" fmla="*/ 19 h 504"/>
                  <a:gd name="T4" fmla="*/ 18 w 530"/>
                  <a:gd name="T5" fmla="*/ 0 h 504"/>
                  <a:gd name="T6" fmla="*/ 530 w 530"/>
                  <a:gd name="T7" fmla="*/ 485 h 504"/>
                  <a:gd name="T8" fmla="*/ 513 w 530"/>
                  <a:gd name="T9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504">
                    <a:moveTo>
                      <a:pt x="513" y="504"/>
                    </a:moveTo>
                    <a:lnTo>
                      <a:pt x="0" y="19"/>
                    </a:lnTo>
                    <a:lnTo>
                      <a:pt x="18" y="0"/>
                    </a:lnTo>
                    <a:lnTo>
                      <a:pt x="530" y="485"/>
                    </a:lnTo>
                    <a:lnTo>
                      <a:pt x="513" y="50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30"/>
              <p:cNvSpPr>
                <a:spLocks/>
              </p:cNvSpPr>
              <p:nvPr/>
            </p:nvSpPr>
            <p:spPr bwMode="auto">
              <a:xfrm>
                <a:off x="4613" y="764"/>
                <a:ext cx="201" cy="667"/>
              </a:xfrm>
              <a:custGeom>
                <a:avLst/>
                <a:gdLst>
                  <a:gd name="T0" fmla="*/ 26 w 201"/>
                  <a:gd name="T1" fmla="*/ 0 h 667"/>
                  <a:gd name="T2" fmla="*/ 201 w 201"/>
                  <a:gd name="T3" fmla="*/ 660 h 667"/>
                  <a:gd name="T4" fmla="*/ 175 w 201"/>
                  <a:gd name="T5" fmla="*/ 667 h 667"/>
                  <a:gd name="T6" fmla="*/ 0 w 201"/>
                  <a:gd name="T7" fmla="*/ 7 h 667"/>
                  <a:gd name="T8" fmla="*/ 26 w 201"/>
                  <a:gd name="T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667">
                    <a:moveTo>
                      <a:pt x="26" y="0"/>
                    </a:moveTo>
                    <a:lnTo>
                      <a:pt x="201" y="660"/>
                    </a:lnTo>
                    <a:lnTo>
                      <a:pt x="175" y="667"/>
                    </a:lnTo>
                    <a:lnTo>
                      <a:pt x="0" y="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1"/>
              <p:cNvSpPr>
                <a:spLocks/>
              </p:cNvSpPr>
              <p:nvPr/>
            </p:nvSpPr>
            <p:spPr bwMode="auto">
              <a:xfrm>
                <a:off x="4092" y="2592"/>
                <a:ext cx="316" cy="389"/>
              </a:xfrm>
              <a:custGeom>
                <a:avLst/>
                <a:gdLst>
                  <a:gd name="T0" fmla="*/ 295 w 316"/>
                  <a:gd name="T1" fmla="*/ 389 h 389"/>
                  <a:gd name="T2" fmla="*/ 0 w 316"/>
                  <a:gd name="T3" fmla="*/ 15 h 389"/>
                  <a:gd name="T4" fmla="*/ 21 w 316"/>
                  <a:gd name="T5" fmla="*/ 0 h 389"/>
                  <a:gd name="T6" fmla="*/ 316 w 316"/>
                  <a:gd name="T7" fmla="*/ 373 h 389"/>
                  <a:gd name="T8" fmla="*/ 295 w 316"/>
                  <a:gd name="T9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89">
                    <a:moveTo>
                      <a:pt x="295" y="389"/>
                    </a:moveTo>
                    <a:lnTo>
                      <a:pt x="0" y="15"/>
                    </a:lnTo>
                    <a:lnTo>
                      <a:pt x="21" y="0"/>
                    </a:lnTo>
                    <a:lnTo>
                      <a:pt x="316" y="373"/>
                    </a:lnTo>
                    <a:lnTo>
                      <a:pt x="295" y="38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2"/>
              <p:cNvSpPr>
                <a:spLocks/>
              </p:cNvSpPr>
              <p:nvPr/>
            </p:nvSpPr>
            <p:spPr bwMode="auto">
              <a:xfrm>
                <a:off x="2953" y="2032"/>
                <a:ext cx="639" cy="96"/>
              </a:xfrm>
              <a:custGeom>
                <a:avLst/>
                <a:gdLst>
                  <a:gd name="T0" fmla="*/ 1 w 639"/>
                  <a:gd name="T1" fmla="*/ 0 h 96"/>
                  <a:gd name="T2" fmla="*/ 639 w 639"/>
                  <a:gd name="T3" fmla="*/ 70 h 96"/>
                  <a:gd name="T4" fmla="*/ 635 w 639"/>
                  <a:gd name="T5" fmla="*/ 96 h 96"/>
                  <a:gd name="T6" fmla="*/ 0 w 639"/>
                  <a:gd name="T7" fmla="*/ 26 h 96"/>
                  <a:gd name="T8" fmla="*/ 1 w 639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96">
                    <a:moveTo>
                      <a:pt x="1" y="0"/>
                    </a:moveTo>
                    <a:lnTo>
                      <a:pt x="639" y="70"/>
                    </a:lnTo>
                    <a:lnTo>
                      <a:pt x="635" y="96"/>
                    </a:lnTo>
                    <a:lnTo>
                      <a:pt x="0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33"/>
              <p:cNvSpPr>
                <a:spLocks/>
              </p:cNvSpPr>
              <p:nvPr/>
            </p:nvSpPr>
            <p:spPr bwMode="auto">
              <a:xfrm>
                <a:off x="4080" y="460"/>
                <a:ext cx="311" cy="641"/>
              </a:xfrm>
              <a:custGeom>
                <a:avLst/>
                <a:gdLst>
                  <a:gd name="T0" fmla="*/ 311 w 311"/>
                  <a:gd name="T1" fmla="*/ 12 h 641"/>
                  <a:gd name="T2" fmla="*/ 24 w 311"/>
                  <a:gd name="T3" fmla="*/ 641 h 641"/>
                  <a:gd name="T4" fmla="*/ 0 w 311"/>
                  <a:gd name="T5" fmla="*/ 631 h 641"/>
                  <a:gd name="T6" fmla="*/ 286 w 311"/>
                  <a:gd name="T7" fmla="*/ 0 h 641"/>
                  <a:gd name="T8" fmla="*/ 311 w 311"/>
                  <a:gd name="T9" fmla="*/ 12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641">
                    <a:moveTo>
                      <a:pt x="311" y="12"/>
                    </a:moveTo>
                    <a:lnTo>
                      <a:pt x="24" y="641"/>
                    </a:lnTo>
                    <a:lnTo>
                      <a:pt x="0" y="631"/>
                    </a:lnTo>
                    <a:lnTo>
                      <a:pt x="286" y="0"/>
                    </a:lnTo>
                    <a:lnTo>
                      <a:pt x="311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34"/>
              <p:cNvSpPr>
                <a:spLocks/>
              </p:cNvSpPr>
              <p:nvPr/>
            </p:nvSpPr>
            <p:spPr bwMode="auto">
              <a:xfrm>
                <a:off x="3576" y="1449"/>
                <a:ext cx="96" cy="668"/>
              </a:xfrm>
              <a:custGeom>
                <a:avLst/>
                <a:gdLst>
                  <a:gd name="T0" fmla="*/ 96 w 96"/>
                  <a:gd name="T1" fmla="*/ 1 h 668"/>
                  <a:gd name="T2" fmla="*/ 26 w 96"/>
                  <a:gd name="T3" fmla="*/ 668 h 668"/>
                  <a:gd name="T4" fmla="*/ 0 w 96"/>
                  <a:gd name="T5" fmla="*/ 665 h 668"/>
                  <a:gd name="T6" fmla="*/ 70 w 96"/>
                  <a:gd name="T7" fmla="*/ 0 h 668"/>
                  <a:gd name="T8" fmla="*/ 96 w 96"/>
                  <a:gd name="T9" fmla="*/ 1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668">
                    <a:moveTo>
                      <a:pt x="96" y="1"/>
                    </a:moveTo>
                    <a:lnTo>
                      <a:pt x="26" y="668"/>
                    </a:lnTo>
                    <a:lnTo>
                      <a:pt x="0" y="665"/>
                    </a:lnTo>
                    <a:lnTo>
                      <a:pt x="70" y="0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35"/>
              <p:cNvSpPr>
                <a:spLocks/>
              </p:cNvSpPr>
              <p:nvPr/>
            </p:nvSpPr>
            <p:spPr bwMode="auto">
              <a:xfrm>
                <a:off x="3583" y="333"/>
                <a:ext cx="314" cy="66"/>
              </a:xfrm>
              <a:custGeom>
                <a:avLst/>
                <a:gdLst>
                  <a:gd name="T0" fmla="*/ 3 w 314"/>
                  <a:gd name="T1" fmla="*/ 0 h 66"/>
                  <a:gd name="T2" fmla="*/ 314 w 314"/>
                  <a:gd name="T3" fmla="*/ 40 h 66"/>
                  <a:gd name="T4" fmla="*/ 311 w 314"/>
                  <a:gd name="T5" fmla="*/ 66 h 66"/>
                  <a:gd name="T6" fmla="*/ 0 w 314"/>
                  <a:gd name="T7" fmla="*/ 27 h 66"/>
                  <a:gd name="T8" fmla="*/ 3 w 314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66">
                    <a:moveTo>
                      <a:pt x="3" y="0"/>
                    </a:moveTo>
                    <a:lnTo>
                      <a:pt x="314" y="40"/>
                    </a:lnTo>
                    <a:lnTo>
                      <a:pt x="311" y="66"/>
                    </a:lnTo>
                    <a:lnTo>
                      <a:pt x="0" y="2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36"/>
              <p:cNvSpPr>
                <a:spLocks/>
              </p:cNvSpPr>
              <p:nvPr/>
            </p:nvSpPr>
            <p:spPr bwMode="auto">
              <a:xfrm>
                <a:off x="4264" y="1899"/>
                <a:ext cx="81" cy="399"/>
              </a:xfrm>
              <a:custGeom>
                <a:avLst/>
                <a:gdLst>
                  <a:gd name="T0" fmla="*/ 0 w 81"/>
                  <a:gd name="T1" fmla="*/ 396 h 399"/>
                  <a:gd name="T2" fmla="*/ 55 w 81"/>
                  <a:gd name="T3" fmla="*/ 0 h 399"/>
                  <a:gd name="T4" fmla="*/ 81 w 81"/>
                  <a:gd name="T5" fmla="*/ 3 h 399"/>
                  <a:gd name="T6" fmla="*/ 26 w 81"/>
                  <a:gd name="T7" fmla="*/ 399 h 399"/>
                  <a:gd name="T8" fmla="*/ 0 w 81"/>
                  <a:gd name="T9" fmla="*/ 396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99">
                    <a:moveTo>
                      <a:pt x="0" y="396"/>
                    </a:moveTo>
                    <a:lnTo>
                      <a:pt x="55" y="0"/>
                    </a:lnTo>
                    <a:lnTo>
                      <a:pt x="81" y="3"/>
                    </a:lnTo>
                    <a:lnTo>
                      <a:pt x="26" y="399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37"/>
              <p:cNvSpPr>
                <a:spLocks/>
              </p:cNvSpPr>
              <p:nvPr/>
            </p:nvSpPr>
            <p:spPr bwMode="auto">
              <a:xfrm>
                <a:off x="4325" y="1888"/>
                <a:ext cx="427" cy="285"/>
              </a:xfrm>
              <a:custGeom>
                <a:avLst/>
                <a:gdLst>
                  <a:gd name="T0" fmla="*/ 413 w 427"/>
                  <a:gd name="T1" fmla="*/ 285 h 285"/>
                  <a:gd name="T2" fmla="*/ 0 w 427"/>
                  <a:gd name="T3" fmla="*/ 23 h 285"/>
                  <a:gd name="T4" fmla="*/ 15 w 427"/>
                  <a:gd name="T5" fmla="*/ 0 h 285"/>
                  <a:gd name="T6" fmla="*/ 427 w 427"/>
                  <a:gd name="T7" fmla="*/ 262 h 285"/>
                  <a:gd name="T8" fmla="*/ 413 w 427"/>
                  <a:gd name="T9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5">
                    <a:moveTo>
                      <a:pt x="413" y="285"/>
                    </a:moveTo>
                    <a:lnTo>
                      <a:pt x="0" y="23"/>
                    </a:lnTo>
                    <a:lnTo>
                      <a:pt x="15" y="0"/>
                    </a:lnTo>
                    <a:lnTo>
                      <a:pt x="427" y="262"/>
                    </a:lnTo>
                    <a:lnTo>
                      <a:pt x="413" y="28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8"/>
              <p:cNvSpPr>
                <a:spLocks/>
              </p:cNvSpPr>
              <p:nvPr/>
            </p:nvSpPr>
            <p:spPr bwMode="auto">
              <a:xfrm>
                <a:off x="2779" y="1426"/>
                <a:ext cx="385" cy="269"/>
              </a:xfrm>
              <a:custGeom>
                <a:avLst/>
                <a:gdLst>
                  <a:gd name="T0" fmla="*/ 14 w 385"/>
                  <a:gd name="T1" fmla="*/ 0 h 269"/>
                  <a:gd name="T2" fmla="*/ 385 w 385"/>
                  <a:gd name="T3" fmla="*/ 247 h 269"/>
                  <a:gd name="T4" fmla="*/ 372 w 385"/>
                  <a:gd name="T5" fmla="*/ 269 h 269"/>
                  <a:gd name="T6" fmla="*/ 0 w 385"/>
                  <a:gd name="T7" fmla="*/ 21 h 269"/>
                  <a:gd name="T8" fmla="*/ 14 w 385"/>
                  <a:gd name="T9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269">
                    <a:moveTo>
                      <a:pt x="14" y="0"/>
                    </a:moveTo>
                    <a:lnTo>
                      <a:pt x="385" y="247"/>
                    </a:lnTo>
                    <a:lnTo>
                      <a:pt x="372" y="269"/>
                    </a:lnTo>
                    <a:lnTo>
                      <a:pt x="0" y="21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9"/>
              <p:cNvSpPr>
                <a:spLocks/>
              </p:cNvSpPr>
              <p:nvPr/>
            </p:nvSpPr>
            <p:spPr bwMode="auto">
              <a:xfrm>
                <a:off x="2807" y="611"/>
                <a:ext cx="436" cy="341"/>
              </a:xfrm>
              <a:custGeom>
                <a:avLst/>
                <a:gdLst>
                  <a:gd name="T0" fmla="*/ 0 w 436"/>
                  <a:gd name="T1" fmla="*/ 320 h 341"/>
                  <a:gd name="T2" fmla="*/ 420 w 436"/>
                  <a:gd name="T3" fmla="*/ 0 h 341"/>
                  <a:gd name="T4" fmla="*/ 436 w 436"/>
                  <a:gd name="T5" fmla="*/ 21 h 341"/>
                  <a:gd name="T6" fmla="*/ 15 w 436"/>
                  <a:gd name="T7" fmla="*/ 341 h 341"/>
                  <a:gd name="T8" fmla="*/ 0 w 436"/>
                  <a:gd name="T9" fmla="*/ 32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341">
                    <a:moveTo>
                      <a:pt x="0" y="320"/>
                    </a:moveTo>
                    <a:lnTo>
                      <a:pt x="420" y="0"/>
                    </a:lnTo>
                    <a:lnTo>
                      <a:pt x="436" y="21"/>
                    </a:lnTo>
                    <a:lnTo>
                      <a:pt x="15" y="341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40"/>
              <p:cNvSpPr>
                <a:spLocks/>
              </p:cNvSpPr>
              <p:nvPr/>
            </p:nvSpPr>
            <p:spPr bwMode="auto">
              <a:xfrm>
                <a:off x="2736" y="1796"/>
                <a:ext cx="227" cy="257"/>
              </a:xfrm>
              <a:custGeom>
                <a:avLst/>
                <a:gdLst>
                  <a:gd name="T0" fmla="*/ 20 w 227"/>
                  <a:gd name="T1" fmla="*/ 0 h 257"/>
                  <a:gd name="T2" fmla="*/ 227 w 227"/>
                  <a:gd name="T3" fmla="*/ 240 h 257"/>
                  <a:gd name="T4" fmla="*/ 208 w 227"/>
                  <a:gd name="T5" fmla="*/ 257 h 257"/>
                  <a:gd name="T6" fmla="*/ 0 w 227"/>
                  <a:gd name="T7" fmla="*/ 17 h 257"/>
                  <a:gd name="T8" fmla="*/ 20 w 227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57">
                    <a:moveTo>
                      <a:pt x="20" y="0"/>
                    </a:moveTo>
                    <a:lnTo>
                      <a:pt x="227" y="240"/>
                    </a:lnTo>
                    <a:lnTo>
                      <a:pt x="208" y="257"/>
                    </a:lnTo>
                    <a:lnTo>
                      <a:pt x="0" y="1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41"/>
              <p:cNvSpPr>
                <a:spLocks/>
              </p:cNvSpPr>
              <p:nvPr/>
            </p:nvSpPr>
            <p:spPr bwMode="auto">
              <a:xfrm>
                <a:off x="4062" y="2599"/>
                <a:ext cx="54" cy="599"/>
              </a:xfrm>
              <a:custGeom>
                <a:avLst/>
                <a:gdLst>
                  <a:gd name="T0" fmla="*/ 0 w 54"/>
                  <a:gd name="T1" fmla="*/ 597 h 599"/>
                  <a:gd name="T2" fmla="*/ 26 w 54"/>
                  <a:gd name="T3" fmla="*/ 0 h 599"/>
                  <a:gd name="T4" fmla="*/ 54 w 54"/>
                  <a:gd name="T5" fmla="*/ 1 h 599"/>
                  <a:gd name="T6" fmla="*/ 26 w 54"/>
                  <a:gd name="T7" fmla="*/ 599 h 599"/>
                  <a:gd name="T8" fmla="*/ 0 w 54"/>
                  <a:gd name="T9" fmla="*/ 597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99">
                    <a:moveTo>
                      <a:pt x="0" y="597"/>
                    </a:moveTo>
                    <a:lnTo>
                      <a:pt x="26" y="0"/>
                    </a:lnTo>
                    <a:lnTo>
                      <a:pt x="54" y="1"/>
                    </a:lnTo>
                    <a:lnTo>
                      <a:pt x="26" y="599"/>
                    </a:lnTo>
                    <a:lnTo>
                      <a:pt x="0" y="597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42"/>
              <p:cNvSpPr>
                <a:spLocks/>
              </p:cNvSpPr>
              <p:nvPr/>
            </p:nvSpPr>
            <p:spPr bwMode="auto">
              <a:xfrm>
                <a:off x="3086" y="2105"/>
                <a:ext cx="513" cy="459"/>
              </a:xfrm>
              <a:custGeom>
                <a:avLst/>
                <a:gdLst>
                  <a:gd name="T0" fmla="*/ 513 w 513"/>
                  <a:gd name="T1" fmla="*/ 19 h 459"/>
                  <a:gd name="T2" fmla="*/ 18 w 513"/>
                  <a:gd name="T3" fmla="*/ 459 h 459"/>
                  <a:gd name="T4" fmla="*/ 0 w 513"/>
                  <a:gd name="T5" fmla="*/ 438 h 459"/>
                  <a:gd name="T6" fmla="*/ 495 w 513"/>
                  <a:gd name="T7" fmla="*/ 0 h 459"/>
                  <a:gd name="T8" fmla="*/ 513 w 513"/>
                  <a:gd name="T9" fmla="*/ 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3" h="459">
                    <a:moveTo>
                      <a:pt x="513" y="19"/>
                    </a:moveTo>
                    <a:lnTo>
                      <a:pt x="18" y="459"/>
                    </a:lnTo>
                    <a:lnTo>
                      <a:pt x="0" y="438"/>
                    </a:lnTo>
                    <a:lnTo>
                      <a:pt x="495" y="0"/>
                    </a:lnTo>
                    <a:lnTo>
                      <a:pt x="513" y="1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43"/>
              <p:cNvSpPr>
                <a:spLocks/>
              </p:cNvSpPr>
              <p:nvPr/>
            </p:nvSpPr>
            <p:spPr bwMode="auto">
              <a:xfrm>
                <a:off x="3338" y="2837"/>
                <a:ext cx="215" cy="375"/>
              </a:xfrm>
              <a:custGeom>
                <a:avLst/>
                <a:gdLst>
                  <a:gd name="T0" fmla="*/ 215 w 215"/>
                  <a:gd name="T1" fmla="*/ 12 h 375"/>
                  <a:gd name="T2" fmla="*/ 24 w 215"/>
                  <a:gd name="T3" fmla="*/ 375 h 375"/>
                  <a:gd name="T4" fmla="*/ 0 w 215"/>
                  <a:gd name="T5" fmla="*/ 363 h 375"/>
                  <a:gd name="T6" fmla="*/ 191 w 215"/>
                  <a:gd name="T7" fmla="*/ 0 h 375"/>
                  <a:gd name="T8" fmla="*/ 215 w 215"/>
                  <a:gd name="T9" fmla="*/ 1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375">
                    <a:moveTo>
                      <a:pt x="215" y="12"/>
                    </a:moveTo>
                    <a:lnTo>
                      <a:pt x="24" y="375"/>
                    </a:lnTo>
                    <a:lnTo>
                      <a:pt x="0" y="363"/>
                    </a:lnTo>
                    <a:lnTo>
                      <a:pt x="191" y="0"/>
                    </a:lnTo>
                    <a:lnTo>
                      <a:pt x="215" y="1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44"/>
              <p:cNvSpPr>
                <a:spLocks/>
              </p:cNvSpPr>
              <p:nvPr/>
            </p:nvSpPr>
            <p:spPr bwMode="auto">
              <a:xfrm>
                <a:off x="4191" y="365"/>
                <a:ext cx="198" cy="128"/>
              </a:xfrm>
              <a:custGeom>
                <a:avLst/>
                <a:gdLst>
                  <a:gd name="T0" fmla="*/ 186 w 198"/>
                  <a:gd name="T1" fmla="*/ 128 h 128"/>
                  <a:gd name="T2" fmla="*/ 0 w 198"/>
                  <a:gd name="T3" fmla="*/ 24 h 128"/>
                  <a:gd name="T4" fmla="*/ 14 w 198"/>
                  <a:gd name="T5" fmla="*/ 0 h 128"/>
                  <a:gd name="T6" fmla="*/ 198 w 198"/>
                  <a:gd name="T7" fmla="*/ 106 h 128"/>
                  <a:gd name="T8" fmla="*/ 186 w 198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28">
                    <a:moveTo>
                      <a:pt x="186" y="128"/>
                    </a:moveTo>
                    <a:lnTo>
                      <a:pt x="0" y="24"/>
                    </a:lnTo>
                    <a:lnTo>
                      <a:pt x="14" y="0"/>
                    </a:lnTo>
                    <a:lnTo>
                      <a:pt x="198" y="106"/>
                    </a:lnTo>
                    <a:lnTo>
                      <a:pt x="186" y="1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45"/>
              <p:cNvSpPr>
                <a:spLocks/>
              </p:cNvSpPr>
              <p:nvPr/>
            </p:nvSpPr>
            <p:spPr bwMode="auto">
              <a:xfrm>
                <a:off x="4788" y="1034"/>
                <a:ext cx="91" cy="397"/>
              </a:xfrm>
              <a:custGeom>
                <a:avLst/>
                <a:gdLst>
                  <a:gd name="T0" fmla="*/ 91 w 91"/>
                  <a:gd name="T1" fmla="*/ 5 h 397"/>
                  <a:gd name="T2" fmla="*/ 26 w 91"/>
                  <a:gd name="T3" fmla="*/ 397 h 397"/>
                  <a:gd name="T4" fmla="*/ 0 w 91"/>
                  <a:gd name="T5" fmla="*/ 392 h 397"/>
                  <a:gd name="T6" fmla="*/ 64 w 91"/>
                  <a:gd name="T7" fmla="*/ 0 h 397"/>
                  <a:gd name="T8" fmla="*/ 91 w 91"/>
                  <a:gd name="T9" fmla="*/ 5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97">
                    <a:moveTo>
                      <a:pt x="91" y="5"/>
                    </a:moveTo>
                    <a:lnTo>
                      <a:pt x="26" y="397"/>
                    </a:lnTo>
                    <a:lnTo>
                      <a:pt x="0" y="392"/>
                    </a:lnTo>
                    <a:lnTo>
                      <a:pt x="64" y="0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46"/>
              <p:cNvSpPr>
                <a:spLocks/>
              </p:cNvSpPr>
              <p:nvPr/>
            </p:nvSpPr>
            <p:spPr bwMode="auto">
              <a:xfrm>
                <a:off x="4314" y="1492"/>
                <a:ext cx="122" cy="412"/>
              </a:xfrm>
              <a:custGeom>
                <a:avLst/>
                <a:gdLst>
                  <a:gd name="T0" fmla="*/ 122 w 122"/>
                  <a:gd name="T1" fmla="*/ 5 h 412"/>
                  <a:gd name="T2" fmla="*/ 26 w 122"/>
                  <a:gd name="T3" fmla="*/ 412 h 412"/>
                  <a:gd name="T4" fmla="*/ 0 w 122"/>
                  <a:gd name="T5" fmla="*/ 407 h 412"/>
                  <a:gd name="T6" fmla="*/ 96 w 122"/>
                  <a:gd name="T7" fmla="*/ 0 h 412"/>
                  <a:gd name="T8" fmla="*/ 122 w 122"/>
                  <a:gd name="T9" fmla="*/ 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412">
                    <a:moveTo>
                      <a:pt x="122" y="5"/>
                    </a:moveTo>
                    <a:lnTo>
                      <a:pt x="26" y="412"/>
                    </a:lnTo>
                    <a:lnTo>
                      <a:pt x="0" y="407"/>
                    </a:lnTo>
                    <a:lnTo>
                      <a:pt x="96" y="0"/>
                    </a:lnTo>
                    <a:lnTo>
                      <a:pt x="122" y="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7"/>
              <p:cNvSpPr>
                <a:spLocks/>
              </p:cNvSpPr>
              <p:nvPr/>
            </p:nvSpPr>
            <p:spPr bwMode="auto">
              <a:xfrm>
                <a:off x="4331" y="1725"/>
                <a:ext cx="575" cy="189"/>
              </a:xfrm>
              <a:custGeom>
                <a:avLst/>
                <a:gdLst>
                  <a:gd name="T0" fmla="*/ 575 w 575"/>
                  <a:gd name="T1" fmla="*/ 24 h 189"/>
                  <a:gd name="T2" fmla="*/ 9 w 575"/>
                  <a:gd name="T3" fmla="*/ 189 h 189"/>
                  <a:gd name="T4" fmla="*/ 0 w 575"/>
                  <a:gd name="T5" fmla="*/ 163 h 189"/>
                  <a:gd name="T6" fmla="*/ 567 w 575"/>
                  <a:gd name="T7" fmla="*/ 0 h 189"/>
                  <a:gd name="T8" fmla="*/ 575 w 575"/>
                  <a:gd name="T9" fmla="*/ 2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" h="189">
                    <a:moveTo>
                      <a:pt x="575" y="24"/>
                    </a:moveTo>
                    <a:lnTo>
                      <a:pt x="9" y="189"/>
                    </a:lnTo>
                    <a:lnTo>
                      <a:pt x="0" y="163"/>
                    </a:lnTo>
                    <a:lnTo>
                      <a:pt x="567" y="0"/>
                    </a:lnTo>
                    <a:lnTo>
                      <a:pt x="575" y="2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8"/>
              <p:cNvSpPr>
                <a:spLocks/>
              </p:cNvSpPr>
              <p:nvPr/>
            </p:nvSpPr>
            <p:spPr bwMode="auto">
              <a:xfrm>
                <a:off x="4035" y="1093"/>
                <a:ext cx="72" cy="486"/>
              </a:xfrm>
              <a:custGeom>
                <a:avLst/>
                <a:gdLst>
                  <a:gd name="T0" fmla="*/ 0 w 72"/>
                  <a:gd name="T1" fmla="*/ 484 h 486"/>
                  <a:gd name="T2" fmla="*/ 45 w 72"/>
                  <a:gd name="T3" fmla="*/ 0 h 486"/>
                  <a:gd name="T4" fmla="*/ 72 w 72"/>
                  <a:gd name="T5" fmla="*/ 1 h 486"/>
                  <a:gd name="T6" fmla="*/ 26 w 72"/>
                  <a:gd name="T7" fmla="*/ 486 h 486"/>
                  <a:gd name="T8" fmla="*/ 0 w 72"/>
                  <a:gd name="T9" fmla="*/ 4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86">
                    <a:moveTo>
                      <a:pt x="0" y="484"/>
                    </a:moveTo>
                    <a:lnTo>
                      <a:pt x="45" y="0"/>
                    </a:lnTo>
                    <a:lnTo>
                      <a:pt x="72" y="1"/>
                    </a:lnTo>
                    <a:lnTo>
                      <a:pt x="26" y="486"/>
                    </a:lnTo>
                    <a:lnTo>
                      <a:pt x="0" y="48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49"/>
              <p:cNvSpPr>
                <a:spLocks/>
              </p:cNvSpPr>
              <p:nvPr/>
            </p:nvSpPr>
            <p:spPr bwMode="auto">
              <a:xfrm>
                <a:off x="3239" y="587"/>
                <a:ext cx="280" cy="50"/>
              </a:xfrm>
              <a:custGeom>
                <a:avLst/>
                <a:gdLst>
                  <a:gd name="T0" fmla="*/ 280 w 280"/>
                  <a:gd name="T1" fmla="*/ 28 h 50"/>
                  <a:gd name="T2" fmla="*/ 4 w 280"/>
                  <a:gd name="T3" fmla="*/ 50 h 50"/>
                  <a:gd name="T4" fmla="*/ 0 w 280"/>
                  <a:gd name="T5" fmla="*/ 24 h 50"/>
                  <a:gd name="T6" fmla="*/ 278 w 280"/>
                  <a:gd name="T7" fmla="*/ 0 h 50"/>
                  <a:gd name="T8" fmla="*/ 280 w 28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50">
                    <a:moveTo>
                      <a:pt x="280" y="28"/>
                    </a:moveTo>
                    <a:lnTo>
                      <a:pt x="4" y="50"/>
                    </a:lnTo>
                    <a:lnTo>
                      <a:pt x="0" y="24"/>
                    </a:lnTo>
                    <a:lnTo>
                      <a:pt x="278" y="0"/>
                    </a:lnTo>
                    <a:lnTo>
                      <a:pt x="280" y="2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50"/>
              <p:cNvSpPr>
                <a:spLocks/>
              </p:cNvSpPr>
              <p:nvPr/>
            </p:nvSpPr>
            <p:spPr bwMode="auto">
              <a:xfrm>
                <a:off x="2704" y="1211"/>
                <a:ext cx="75" cy="239"/>
              </a:xfrm>
              <a:custGeom>
                <a:avLst/>
                <a:gdLst>
                  <a:gd name="T0" fmla="*/ 49 w 75"/>
                  <a:gd name="T1" fmla="*/ 239 h 239"/>
                  <a:gd name="T2" fmla="*/ 0 w 75"/>
                  <a:gd name="T3" fmla="*/ 5 h 239"/>
                  <a:gd name="T4" fmla="*/ 26 w 75"/>
                  <a:gd name="T5" fmla="*/ 0 h 239"/>
                  <a:gd name="T6" fmla="*/ 75 w 75"/>
                  <a:gd name="T7" fmla="*/ 234 h 239"/>
                  <a:gd name="T8" fmla="*/ 49 w 75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39">
                    <a:moveTo>
                      <a:pt x="49" y="239"/>
                    </a:moveTo>
                    <a:lnTo>
                      <a:pt x="0" y="5"/>
                    </a:lnTo>
                    <a:lnTo>
                      <a:pt x="26" y="0"/>
                    </a:lnTo>
                    <a:lnTo>
                      <a:pt x="75" y="234"/>
                    </a:lnTo>
                    <a:lnTo>
                      <a:pt x="49" y="23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51"/>
              <p:cNvSpPr>
                <a:spLocks/>
              </p:cNvSpPr>
              <p:nvPr/>
            </p:nvSpPr>
            <p:spPr bwMode="auto">
              <a:xfrm>
                <a:off x="4048" y="2255"/>
                <a:ext cx="68" cy="312"/>
              </a:xfrm>
              <a:custGeom>
                <a:avLst/>
                <a:gdLst>
                  <a:gd name="T0" fmla="*/ 26 w 68"/>
                  <a:gd name="T1" fmla="*/ 0 h 312"/>
                  <a:gd name="T2" fmla="*/ 68 w 68"/>
                  <a:gd name="T3" fmla="*/ 309 h 312"/>
                  <a:gd name="T4" fmla="*/ 40 w 68"/>
                  <a:gd name="T5" fmla="*/ 312 h 312"/>
                  <a:gd name="T6" fmla="*/ 0 w 68"/>
                  <a:gd name="T7" fmla="*/ 3 h 312"/>
                  <a:gd name="T8" fmla="*/ 26 w 68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12">
                    <a:moveTo>
                      <a:pt x="26" y="0"/>
                    </a:moveTo>
                    <a:lnTo>
                      <a:pt x="68" y="309"/>
                    </a:lnTo>
                    <a:lnTo>
                      <a:pt x="40" y="312"/>
                    </a:lnTo>
                    <a:lnTo>
                      <a:pt x="0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52"/>
              <p:cNvSpPr>
                <a:spLocks/>
              </p:cNvSpPr>
              <p:nvPr/>
            </p:nvSpPr>
            <p:spPr bwMode="auto">
              <a:xfrm>
                <a:off x="3533" y="2830"/>
                <a:ext cx="222" cy="298"/>
              </a:xfrm>
              <a:custGeom>
                <a:avLst/>
                <a:gdLst>
                  <a:gd name="T0" fmla="*/ 22 w 222"/>
                  <a:gd name="T1" fmla="*/ 0 h 298"/>
                  <a:gd name="T2" fmla="*/ 222 w 222"/>
                  <a:gd name="T3" fmla="*/ 283 h 298"/>
                  <a:gd name="T4" fmla="*/ 201 w 222"/>
                  <a:gd name="T5" fmla="*/ 298 h 298"/>
                  <a:gd name="T6" fmla="*/ 0 w 222"/>
                  <a:gd name="T7" fmla="*/ 14 h 298"/>
                  <a:gd name="T8" fmla="*/ 22 w 222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8">
                    <a:moveTo>
                      <a:pt x="22" y="0"/>
                    </a:moveTo>
                    <a:lnTo>
                      <a:pt x="222" y="283"/>
                    </a:lnTo>
                    <a:lnTo>
                      <a:pt x="201" y="298"/>
                    </a:lnTo>
                    <a:lnTo>
                      <a:pt x="0" y="1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53"/>
              <p:cNvSpPr>
                <a:spLocks/>
              </p:cNvSpPr>
              <p:nvPr/>
            </p:nvSpPr>
            <p:spPr bwMode="auto">
              <a:xfrm>
                <a:off x="3229" y="2821"/>
                <a:ext cx="307" cy="36"/>
              </a:xfrm>
              <a:custGeom>
                <a:avLst/>
                <a:gdLst>
                  <a:gd name="T0" fmla="*/ 305 w 307"/>
                  <a:gd name="T1" fmla="*/ 36 h 36"/>
                  <a:gd name="T2" fmla="*/ 0 w 307"/>
                  <a:gd name="T3" fmla="*/ 28 h 36"/>
                  <a:gd name="T4" fmla="*/ 0 w 307"/>
                  <a:gd name="T5" fmla="*/ 0 h 36"/>
                  <a:gd name="T6" fmla="*/ 307 w 307"/>
                  <a:gd name="T7" fmla="*/ 10 h 36"/>
                  <a:gd name="T8" fmla="*/ 305 w 30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6">
                    <a:moveTo>
                      <a:pt x="305" y="36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307" y="10"/>
                    </a:lnTo>
                    <a:lnTo>
                      <a:pt x="305" y="3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54"/>
              <p:cNvSpPr>
                <a:spLocks/>
              </p:cNvSpPr>
              <p:nvPr/>
            </p:nvSpPr>
            <p:spPr bwMode="auto">
              <a:xfrm>
                <a:off x="2942" y="1904"/>
                <a:ext cx="216" cy="158"/>
              </a:xfrm>
              <a:custGeom>
                <a:avLst/>
                <a:gdLst>
                  <a:gd name="T0" fmla="*/ 0 w 216"/>
                  <a:gd name="T1" fmla="*/ 135 h 158"/>
                  <a:gd name="T2" fmla="*/ 200 w 216"/>
                  <a:gd name="T3" fmla="*/ 0 h 158"/>
                  <a:gd name="T4" fmla="*/ 216 w 216"/>
                  <a:gd name="T5" fmla="*/ 21 h 158"/>
                  <a:gd name="T6" fmla="*/ 16 w 216"/>
                  <a:gd name="T7" fmla="*/ 158 h 158"/>
                  <a:gd name="T8" fmla="*/ 0 w 216"/>
                  <a:gd name="T9" fmla="*/ 13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58">
                    <a:moveTo>
                      <a:pt x="0" y="135"/>
                    </a:moveTo>
                    <a:lnTo>
                      <a:pt x="200" y="0"/>
                    </a:lnTo>
                    <a:lnTo>
                      <a:pt x="216" y="21"/>
                    </a:lnTo>
                    <a:lnTo>
                      <a:pt x="16" y="15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55"/>
              <p:cNvSpPr>
                <a:spLocks/>
              </p:cNvSpPr>
              <p:nvPr/>
            </p:nvSpPr>
            <p:spPr bwMode="auto">
              <a:xfrm>
                <a:off x="4120" y="2553"/>
                <a:ext cx="413" cy="44"/>
              </a:xfrm>
              <a:custGeom>
                <a:avLst/>
                <a:gdLst>
                  <a:gd name="T0" fmla="*/ 413 w 413"/>
                  <a:gd name="T1" fmla="*/ 26 h 44"/>
                  <a:gd name="T2" fmla="*/ 1 w 413"/>
                  <a:gd name="T3" fmla="*/ 44 h 44"/>
                  <a:gd name="T4" fmla="*/ 0 w 413"/>
                  <a:gd name="T5" fmla="*/ 16 h 44"/>
                  <a:gd name="T6" fmla="*/ 411 w 413"/>
                  <a:gd name="T7" fmla="*/ 0 h 44"/>
                  <a:gd name="T8" fmla="*/ 413 w 413"/>
                  <a:gd name="T9" fmla="*/ 2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44">
                    <a:moveTo>
                      <a:pt x="413" y="26"/>
                    </a:moveTo>
                    <a:lnTo>
                      <a:pt x="1" y="44"/>
                    </a:lnTo>
                    <a:lnTo>
                      <a:pt x="0" y="16"/>
                    </a:lnTo>
                    <a:lnTo>
                      <a:pt x="411" y="0"/>
                    </a:lnTo>
                    <a:lnTo>
                      <a:pt x="413" y="2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56"/>
              <p:cNvSpPr>
                <a:spLocks/>
              </p:cNvSpPr>
              <p:nvPr/>
            </p:nvSpPr>
            <p:spPr bwMode="auto">
              <a:xfrm>
                <a:off x="3316" y="3292"/>
                <a:ext cx="1045" cy="929"/>
              </a:xfrm>
              <a:custGeom>
                <a:avLst/>
                <a:gdLst>
                  <a:gd name="T0" fmla="*/ 293 w 602"/>
                  <a:gd name="T1" fmla="*/ 535 h 535"/>
                  <a:gd name="T2" fmla="*/ 143 w 602"/>
                  <a:gd name="T3" fmla="*/ 515 h 535"/>
                  <a:gd name="T4" fmla="*/ 87 w 602"/>
                  <a:gd name="T5" fmla="*/ 469 h 535"/>
                  <a:gd name="T6" fmla="*/ 38 w 602"/>
                  <a:gd name="T7" fmla="*/ 403 h 535"/>
                  <a:gd name="T8" fmla="*/ 31 w 602"/>
                  <a:gd name="T9" fmla="*/ 368 h 535"/>
                  <a:gd name="T10" fmla="*/ 32 w 602"/>
                  <a:gd name="T11" fmla="*/ 347 h 535"/>
                  <a:gd name="T12" fmla="*/ 38 w 602"/>
                  <a:gd name="T13" fmla="*/ 314 h 535"/>
                  <a:gd name="T14" fmla="*/ 32 w 602"/>
                  <a:gd name="T15" fmla="*/ 293 h 535"/>
                  <a:gd name="T16" fmla="*/ 29 w 602"/>
                  <a:gd name="T17" fmla="*/ 270 h 535"/>
                  <a:gd name="T18" fmla="*/ 37 w 602"/>
                  <a:gd name="T19" fmla="*/ 241 h 535"/>
                  <a:gd name="T20" fmla="*/ 31 w 602"/>
                  <a:gd name="T21" fmla="*/ 214 h 535"/>
                  <a:gd name="T22" fmla="*/ 35 w 602"/>
                  <a:gd name="T23" fmla="*/ 191 h 535"/>
                  <a:gd name="T24" fmla="*/ 41 w 602"/>
                  <a:gd name="T25" fmla="*/ 169 h 535"/>
                  <a:gd name="T26" fmla="*/ 44 w 602"/>
                  <a:gd name="T27" fmla="*/ 145 h 535"/>
                  <a:gd name="T28" fmla="*/ 17 w 602"/>
                  <a:gd name="T29" fmla="*/ 126 h 535"/>
                  <a:gd name="T30" fmla="*/ 0 w 602"/>
                  <a:gd name="T31" fmla="*/ 0 h 535"/>
                  <a:gd name="T32" fmla="*/ 602 w 602"/>
                  <a:gd name="T33" fmla="*/ 0 h 535"/>
                  <a:gd name="T34" fmla="*/ 590 w 602"/>
                  <a:gd name="T35" fmla="*/ 94 h 535"/>
                  <a:gd name="T36" fmla="*/ 563 w 602"/>
                  <a:gd name="T37" fmla="*/ 114 h 535"/>
                  <a:gd name="T38" fmla="*/ 566 w 602"/>
                  <a:gd name="T39" fmla="*/ 138 h 535"/>
                  <a:gd name="T40" fmla="*/ 572 w 602"/>
                  <a:gd name="T41" fmla="*/ 160 h 535"/>
                  <a:gd name="T42" fmla="*/ 577 w 602"/>
                  <a:gd name="T43" fmla="*/ 182 h 535"/>
                  <a:gd name="T44" fmla="*/ 571 w 602"/>
                  <a:gd name="T45" fmla="*/ 209 h 535"/>
                  <a:gd name="T46" fmla="*/ 578 w 602"/>
                  <a:gd name="T47" fmla="*/ 239 h 535"/>
                  <a:gd name="T48" fmla="*/ 575 w 602"/>
                  <a:gd name="T49" fmla="*/ 261 h 535"/>
                  <a:gd name="T50" fmla="*/ 569 w 602"/>
                  <a:gd name="T51" fmla="*/ 282 h 535"/>
                  <a:gd name="T52" fmla="*/ 575 w 602"/>
                  <a:gd name="T53" fmla="*/ 315 h 535"/>
                  <a:gd name="T54" fmla="*/ 577 w 602"/>
                  <a:gd name="T55" fmla="*/ 336 h 535"/>
                  <a:gd name="T56" fmla="*/ 569 w 602"/>
                  <a:gd name="T57" fmla="*/ 372 h 535"/>
                  <a:gd name="T58" fmla="*/ 580 w 602"/>
                  <a:gd name="T59" fmla="*/ 392 h 535"/>
                  <a:gd name="T60" fmla="*/ 524 w 602"/>
                  <a:gd name="T61" fmla="*/ 469 h 535"/>
                  <a:gd name="T62" fmla="*/ 469 w 602"/>
                  <a:gd name="T63" fmla="*/ 515 h 535"/>
                  <a:gd name="T64" fmla="*/ 293 w 602"/>
                  <a:gd name="T65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535">
                    <a:moveTo>
                      <a:pt x="293" y="535"/>
                    </a:moveTo>
                    <a:cubicBezTo>
                      <a:pt x="246" y="535"/>
                      <a:pt x="146" y="530"/>
                      <a:pt x="143" y="515"/>
                    </a:cubicBezTo>
                    <a:cubicBezTo>
                      <a:pt x="140" y="500"/>
                      <a:pt x="125" y="491"/>
                      <a:pt x="87" y="469"/>
                    </a:cubicBezTo>
                    <a:cubicBezTo>
                      <a:pt x="50" y="447"/>
                      <a:pt x="38" y="420"/>
                      <a:pt x="38" y="403"/>
                    </a:cubicBezTo>
                    <a:cubicBezTo>
                      <a:pt x="38" y="387"/>
                      <a:pt x="50" y="375"/>
                      <a:pt x="31" y="368"/>
                    </a:cubicBezTo>
                    <a:cubicBezTo>
                      <a:pt x="11" y="360"/>
                      <a:pt x="16" y="353"/>
                      <a:pt x="32" y="347"/>
                    </a:cubicBezTo>
                    <a:cubicBezTo>
                      <a:pt x="48" y="341"/>
                      <a:pt x="38" y="330"/>
                      <a:pt x="38" y="314"/>
                    </a:cubicBezTo>
                    <a:cubicBezTo>
                      <a:pt x="38" y="297"/>
                      <a:pt x="56" y="294"/>
                      <a:pt x="32" y="293"/>
                    </a:cubicBezTo>
                    <a:cubicBezTo>
                      <a:pt x="8" y="291"/>
                      <a:pt x="11" y="276"/>
                      <a:pt x="29" y="270"/>
                    </a:cubicBezTo>
                    <a:cubicBezTo>
                      <a:pt x="47" y="264"/>
                      <a:pt x="37" y="254"/>
                      <a:pt x="37" y="241"/>
                    </a:cubicBezTo>
                    <a:cubicBezTo>
                      <a:pt x="37" y="227"/>
                      <a:pt x="47" y="218"/>
                      <a:pt x="31" y="214"/>
                    </a:cubicBezTo>
                    <a:cubicBezTo>
                      <a:pt x="14" y="209"/>
                      <a:pt x="16" y="196"/>
                      <a:pt x="35" y="191"/>
                    </a:cubicBezTo>
                    <a:cubicBezTo>
                      <a:pt x="54" y="187"/>
                      <a:pt x="43" y="179"/>
                      <a:pt x="41" y="169"/>
                    </a:cubicBezTo>
                    <a:cubicBezTo>
                      <a:pt x="40" y="158"/>
                      <a:pt x="54" y="145"/>
                      <a:pt x="44" y="145"/>
                    </a:cubicBezTo>
                    <a:cubicBezTo>
                      <a:pt x="34" y="145"/>
                      <a:pt x="19" y="137"/>
                      <a:pt x="17" y="1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02" y="0"/>
                      <a:pt x="602" y="0"/>
                      <a:pt x="602" y="0"/>
                    </a:cubicBezTo>
                    <a:cubicBezTo>
                      <a:pt x="590" y="94"/>
                      <a:pt x="590" y="94"/>
                      <a:pt x="590" y="94"/>
                    </a:cubicBezTo>
                    <a:cubicBezTo>
                      <a:pt x="589" y="106"/>
                      <a:pt x="574" y="114"/>
                      <a:pt x="563" y="114"/>
                    </a:cubicBezTo>
                    <a:cubicBezTo>
                      <a:pt x="553" y="114"/>
                      <a:pt x="568" y="127"/>
                      <a:pt x="566" y="138"/>
                    </a:cubicBezTo>
                    <a:cubicBezTo>
                      <a:pt x="565" y="148"/>
                      <a:pt x="553" y="155"/>
                      <a:pt x="572" y="160"/>
                    </a:cubicBezTo>
                    <a:cubicBezTo>
                      <a:pt x="592" y="164"/>
                      <a:pt x="593" y="178"/>
                      <a:pt x="577" y="182"/>
                    </a:cubicBezTo>
                    <a:cubicBezTo>
                      <a:pt x="560" y="187"/>
                      <a:pt x="571" y="196"/>
                      <a:pt x="571" y="209"/>
                    </a:cubicBezTo>
                    <a:cubicBezTo>
                      <a:pt x="571" y="223"/>
                      <a:pt x="560" y="233"/>
                      <a:pt x="578" y="239"/>
                    </a:cubicBezTo>
                    <a:cubicBezTo>
                      <a:pt x="596" y="245"/>
                      <a:pt x="599" y="260"/>
                      <a:pt x="575" y="261"/>
                    </a:cubicBezTo>
                    <a:cubicBezTo>
                      <a:pt x="551" y="263"/>
                      <a:pt x="569" y="266"/>
                      <a:pt x="569" y="282"/>
                    </a:cubicBezTo>
                    <a:cubicBezTo>
                      <a:pt x="569" y="299"/>
                      <a:pt x="559" y="309"/>
                      <a:pt x="575" y="315"/>
                    </a:cubicBezTo>
                    <a:cubicBezTo>
                      <a:pt x="592" y="321"/>
                      <a:pt x="596" y="329"/>
                      <a:pt x="577" y="336"/>
                    </a:cubicBezTo>
                    <a:cubicBezTo>
                      <a:pt x="557" y="344"/>
                      <a:pt x="569" y="356"/>
                      <a:pt x="569" y="372"/>
                    </a:cubicBezTo>
                    <a:cubicBezTo>
                      <a:pt x="569" y="377"/>
                      <a:pt x="582" y="382"/>
                      <a:pt x="580" y="392"/>
                    </a:cubicBezTo>
                    <a:cubicBezTo>
                      <a:pt x="576" y="416"/>
                      <a:pt x="553" y="445"/>
                      <a:pt x="524" y="469"/>
                    </a:cubicBezTo>
                    <a:cubicBezTo>
                      <a:pt x="496" y="493"/>
                      <a:pt x="472" y="500"/>
                      <a:pt x="469" y="515"/>
                    </a:cubicBezTo>
                    <a:cubicBezTo>
                      <a:pt x="466" y="530"/>
                      <a:pt x="341" y="535"/>
                      <a:pt x="293" y="53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57"/>
              <p:cNvSpPr>
                <a:spLocks/>
              </p:cNvSpPr>
              <p:nvPr/>
            </p:nvSpPr>
            <p:spPr bwMode="auto">
              <a:xfrm>
                <a:off x="3540" y="3292"/>
                <a:ext cx="295" cy="929"/>
              </a:xfrm>
              <a:custGeom>
                <a:avLst/>
                <a:gdLst>
                  <a:gd name="T0" fmla="*/ 82 w 170"/>
                  <a:gd name="T1" fmla="*/ 535 h 535"/>
                  <a:gd name="T2" fmla="*/ 38 w 170"/>
                  <a:gd name="T3" fmla="*/ 515 h 535"/>
                  <a:gd name="T4" fmla="*/ 22 w 170"/>
                  <a:gd name="T5" fmla="*/ 469 h 535"/>
                  <a:gd name="T6" fmla="*/ 8 w 170"/>
                  <a:gd name="T7" fmla="*/ 403 h 535"/>
                  <a:gd name="T8" fmla="*/ 6 w 170"/>
                  <a:gd name="T9" fmla="*/ 368 h 535"/>
                  <a:gd name="T10" fmla="*/ 7 w 170"/>
                  <a:gd name="T11" fmla="*/ 347 h 535"/>
                  <a:gd name="T12" fmla="*/ 8 w 170"/>
                  <a:gd name="T13" fmla="*/ 314 h 535"/>
                  <a:gd name="T14" fmla="*/ 7 w 170"/>
                  <a:gd name="T15" fmla="*/ 293 h 535"/>
                  <a:gd name="T16" fmla="*/ 6 w 170"/>
                  <a:gd name="T17" fmla="*/ 270 h 535"/>
                  <a:gd name="T18" fmla="*/ 8 w 170"/>
                  <a:gd name="T19" fmla="*/ 241 h 535"/>
                  <a:gd name="T20" fmla="*/ 6 w 170"/>
                  <a:gd name="T21" fmla="*/ 214 h 535"/>
                  <a:gd name="T22" fmla="*/ 7 w 170"/>
                  <a:gd name="T23" fmla="*/ 191 h 535"/>
                  <a:gd name="T24" fmla="*/ 9 w 170"/>
                  <a:gd name="T25" fmla="*/ 169 h 535"/>
                  <a:gd name="T26" fmla="*/ 10 w 170"/>
                  <a:gd name="T27" fmla="*/ 145 h 535"/>
                  <a:gd name="T28" fmla="*/ 2 w 170"/>
                  <a:gd name="T29" fmla="*/ 126 h 535"/>
                  <a:gd name="T30" fmla="*/ 5 w 170"/>
                  <a:gd name="T31" fmla="*/ 90 h 535"/>
                  <a:gd name="T32" fmla="*/ 4 w 170"/>
                  <a:gd name="T33" fmla="*/ 43 h 535"/>
                  <a:gd name="T34" fmla="*/ 0 w 170"/>
                  <a:gd name="T35" fmla="*/ 0 h 535"/>
                  <a:gd name="T36" fmla="*/ 170 w 170"/>
                  <a:gd name="T37" fmla="*/ 0 h 535"/>
                  <a:gd name="T38" fmla="*/ 168 w 170"/>
                  <a:gd name="T39" fmla="*/ 23 h 535"/>
                  <a:gd name="T40" fmla="*/ 164 w 170"/>
                  <a:gd name="T41" fmla="*/ 58 h 535"/>
                  <a:gd name="T42" fmla="*/ 167 w 170"/>
                  <a:gd name="T43" fmla="*/ 94 h 535"/>
                  <a:gd name="T44" fmla="*/ 159 w 170"/>
                  <a:gd name="T45" fmla="*/ 114 h 535"/>
                  <a:gd name="T46" fmla="*/ 160 w 170"/>
                  <a:gd name="T47" fmla="*/ 138 h 535"/>
                  <a:gd name="T48" fmla="*/ 162 w 170"/>
                  <a:gd name="T49" fmla="*/ 160 h 535"/>
                  <a:gd name="T50" fmla="*/ 163 w 170"/>
                  <a:gd name="T51" fmla="*/ 182 h 535"/>
                  <a:gd name="T52" fmla="*/ 161 w 170"/>
                  <a:gd name="T53" fmla="*/ 209 h 535"/>
                  <a:gd name="T54" fmla="*/ 163 w 170"/>
                  <a:gd name="T55" fmla="*/ 239 h 535"/>
                  <a:gd name="T56" fmla="*/ 163 w 170"/>
                  <a:gd name="T57" fmla="*/ 261 h 535"/>
                  <a:gd name="T58" fmla="*/ 161 w 170"/>
                  <a:gd name="T59" fmla="*/ 282 h 535"/>
                  <a:gd name="T60" fmla="*/ 163 w 170"/>
                  <a:gd name="T61" fmla="*/ 315 h 535"/>
                  <a:gd name="T62" fmla="*/ 163 w 170"/>
                  <a:gd name="T63" fmla="*/ 336 h 535"/>
                  <a:gd name="T64" fmla="*/ 161 w 170"/>
                  <a:gd name="T65" fmla="*/ 372 h 535"/>
                  <a:gd name="T66" fmla="*/ 164 w 170"/>
                  <a:gd name="T67" fmla="*/ 392 h 535"/>
                  <a:gd name="T68" fmla="*/ 148 w 170"/>
                  <a:gd name="T69" fmla="*/ 469 h 535"/>
                  <a:gd name="T70" fmla="*/ 132 w 170"/>
                  <a:gd name="T71" fmla="*/ 515 h 535"/>
                  <a:gd name="T72" fmla="*/ 82 w 170"/>
                  <a:gd name="T73" fmla="*/ 53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0" h="535">
                    <a:moveTo>
                      <a:pt x="82" y="535"/>
                    </a:moveTo>
                    <a:cubicBezTo>
                      <a:pt x="68" y="535"/>
                      <a:pt x="39" y="530"/>
                      <a:pt x="38" y="515"/>
                    </a:cubicBezTo>
                    <a:cubicBezTo>
                      <a:pt x="37" y="500"/>
                      <a:pt x="33" y="491"/>
                      <a:pt x="22" y="469"/>
                    </a:cubicBezTo>
                    <a:cubicBezTo>
                      <a:pt x="12" y="447"/>
                      <a:pt x="8" y="420"/>
                      <a:pt x="8" y="403"/>
                    </a:cubicBezTo>
                    <a:cubicBezTo>
                      <a:pt x="8" y="387"/>
                      <a:pt x="12" y="375"/>
                      <a:pt x="6" y="368"/>
                    </a:cubicBezTo>
                    <a:cubicBezTo>
                      <a:pt x="1" y="360"/>
                      <a:pt x="2" y="353"/>
                      <a:pt x="7" y="347"/>
                    </a:cubicBezTo>
                    <a:cubicBezTo>
                      <a:pt x="11" y="341"/>
                      <a:pt x="8" y="330"/>
                      <a:pt x="8" y="314"/>
                    </a:cubicBezTo>
                    <a:cubicBezTo>
                      <a:pt x="8" y="297"/>
                      <a:pt x="13" y="294"/>
                      <a:pt x="7" y="293"/>
                    </a:cubicBezTo>
                    <a:cubicBezTo>
                      <a:pt x="0" y="291"/>
                      <a:pt x="1" y="276"/>
                      <a:pt x="6" y="270"/>
                    </a:cubicBezTo>
                    <a:cubicBezTo>
                      <a:pt x="11" y="264"/>
                      <a:pt x="8" y="254"/>
                      <a:pt x="8" y="241"/>
                    </a:cubicBezTo>
                    <a:cubicBezTo>
                      <a:pt x="8" y="227"/>
                      <a:pt x="11" y="218"/>
                      <a:pt x="6" y="214"/>
                    </a:cubicBezTo>
                    <a:cubicBezTo>
                      <a:pt x="1" y="209"/>
                      <a:pt x="2" y="196"/>
                      <a:pt x="7" y="191"/>
                    </a:cubicBezTo>
                    <a:cubicBezTo>
                      <a:pt x="13" y="187"/>
                      <a:pt x="10" y="179"/>
                      <a:pt x="9" y="169"/>
                    </a:cubicBezTo>
                    <a:cubicBezTo>
                      <a:pt x="9" y="158"/>
                      <a:pt x="13" y="145"/>
                      <a:pt x="10" y="145"/>
                    </a:cubicBezTo>
                    <a:cubicBezTo>
                      <a:pt x="7" y="145"/>
                      <a:pt x="2" y="138"/>
                      <a:pt x="2" y="126"/>
                    </a:cubicBezTo>
                    <a:cubicBezTo>
                      <a:pt x="2" y="114"/>
                      <a:pt x="5" y="106"/>
                      <a:pt x="5" y="90"/>
                    </a:cubicBezTo>
                    <a:cubicBezTo>
                      <a:pt x="5" y="73"/>
                      <a:pt x="6" y="55"/>
                      <a:pt x="4" y="43"/>
                    </a:cubicBezTo>
                    <a:cubicBezTo>
                      <a:pt x="3" y="33"/>
                      <a:pt x="1" y="13"/>
                      <a:pt x="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9"/>
                      <a:pt x="170" y="18"/>
                      <a:pt x="168" y="23"/>
                    </a:cubicBezTo>
                    <a:cubicBezTo>
                      <a:pt x="164" y="35"/>
                      <a:pt x="164" y="42"/>
                      <a:pt x="164" y="58"/>
                    </a:cubicBezTo>
                    <a:cubicBezTo>
                      <a:pt x="164" y="75"/>
                      <a:pt x="167" y="82"/>
                      <a:pt x="167" y="94"/>
                    </a:cubicBezTo>
                    <a:cubicBezTo>
                      <a:pt x="167" y="106"/>
                      <a:pt x="162" y="114"/>
                      <a:pt x="159" y="114"/>
                    </a:cubicBezTo>
                    <a:cubicBezTo>
                      <a:pt x="156" y="114"/>
                      <a:pt x="160" y="127"/>
                      <a:pt x="160" y="138"/>
                    </a:cubicBezTo>
                    <a:cubicBezTo>
                      <a:pt x="160" y="148"/>
                      <a:pt x="156" y="155"/>
                      <a:pt x="162" y="160"/>
                    </a:cubicBezTo>
                    <a:cubicBezTo>
                      <a:pt x="167" y="164"/>
                      <a:pt x="168" y="178"/>
                      <a:pt x="163" y="182"/>
                    </a:cubicBezTo>
                    <a:cubicBezTo>
                      <a:pt x="158" y="187"/>
                      <a:pt x="161" y="196"/>
                      <a:pt x="161" y="209"/>
                    </a:cubicBezTo>
                    <a:cubicBezTo>
                      <a:pt x="161" y="223"/>
                      <a:pt x="158" y="233"/>
                      <a:pt x="163" y="239"/>
                    </a:cubicBezTo>
                    <a:cubicBezTo>
                      <a:pt x="169" y="245"/>
                      <a:pt x="169" y="260"/>
                      <a:pt x="163" y="261"/>
                    </a:cubicBezTo>
                    <a:cubicBezTo>
                      <a:pt x="156" y="263"/>
                      <a:pt x="161" y="266"/>
                      <a:pt x="161" y="282"/>
                    </a:cubicBezTo>
                    <a:cubicBezTo>
                      <a:pt x="161" y="299"/>
                      <a:pt x="158" y="309"/>
                      <a:pt x="163" y="315"/>
                    </a:cubicBezTo>
                    <a:cubicBezTo>
                      <a:pt x="167" y="321"/>
                      <a:pt x="169" y="329"/>
                      <a:pt x="163" y="336"/>
                    </a:cubicBezTo>
                    <a:cubicBezTo>
                      <a:pt x="157" y="344"/>
                      <a:pt x="161" y="356"/>
                      <a:pt x="161" y="372"/>
                    </a:cubicBezTo>
                    <a:cubicBezTo>
                      <a:pt x="161" y="377"/>
                      <a:pt x="165" y="382"/>
                      <a:pt x="164" y="392"/>
                    </a:cubicBezTo>
                    <a:cubicBezTo>
                      <a:pt x="163" y="416"/>
                      <a:pt x="156" y="445"/>
                      <a:pt x="148" y="469"/>
                    </a:cubicBezTo>
                    <a:cubicBezTo>
                      <a:pt x="140" y="493"/>
                      <a:pt x="133" y="500"/>
                      <a:pt x="132" y="515"/>
                    </a:cubicBezTo>
                    <a:cubicBezTo>
                      <a:pt x="131" y="530"/>
                      <a:pt x="95" y="535"/>
                      <a:pt x="82" y="535"/>
                    </a:cubicBezTo>
                    <a:close/>
                  </a:path>
                </a:pathLst>
              </a:custGeom>
              <a:solidFill>
                <a:srgbClr val="B2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Oval 58"/>
              <p:cNvSpPr>
                <a:spLocks/>
              </p:cNvSpPr>
              <p:nvPr/>
            </p:nvSpPr>
            <p:spPr bwMode="auto">
              <a:xfrm>
                <a:off x="3727" y="4212"/>
                <a:ext cx="238" cy="106"/>
              </a:xfrm>
              <a:prstGeom prst="ellipse">
                <a:avLst/>
              </a:pr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Oval 59"/>
              <p:cNvSpPr>
                <a:spLocks/>
              </p:cNvSpPr>
              <p:nvPr/>
            </p:nvSpPr>
            <p:spPr bwMode="auto">
              <a:xfrm>
                <a:off x="3639" y="4165"/>
                <a:ext cx="415" cy="115"/>
              </a:xfrm>
              <a:prstGeom prst="ellipse">
                <a:avLst/>
              </a:pr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60"/>
              <p:cNvSpPr>
                <a:spLocks/>
              </p:cNvSpPr>
              <p:nvPr/>
            </p:nvSpPr>
            <p:spPr bwMode="auto">
              <a:xfrm>
                <a:off x="3583" y="4198"/>
                <a:ext cx="526" cy="44"/>
              </a:xfrm>
              <a:custGeom>
                <a:avLst/>
                <a:gdLst>
                  <a:gd name="T0" fmla="*/ 140 w 303"/>
                  <a:gd name="T1" fmla="*/ 25 h 25"/>
                  <a:gd name="T2" fmla="*/ 2 w 303"/>
                  <a:gd name="T3" fmla="*/ 7 h 25"/>
                  <a:gd name="T4" fmla="*/ 0 w 303"/>
                  <a:gd name="T5" fmla="*/ 1 h 25"/>
                  <a:gd name="T6" fmla="*/ 139 w 303"/>
                  <a:gd name="T7" fmla="*/ 13 h 25"/>
                  <a:gd name="T8" fmla="*/ 303 w 303"/>
                  <a:gd name="T9" fmla="*/ 0 h 25"/>
                  <a:gd name="T10" fmla="*/ 301 w 303"/>
                  <a:gd name="T11" fmla="*/ 7 h 25"/>
                  <a:gd name="T12" fmla="*/ 140 w 303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" h="25">
                    <a:moveTo>
                      <a:pt x="140" y="25"/>
                    </a:moveTo>
                    <a:cubicBezTo>
                      <a:pt x="96" y="25"/>
                      <a:pt x="4" y="21"/>
                      <a:pt x="2" y="7"/>
                    </a:cubicBezTo>
                    <a:cubicBezTo>
                      <a:pt x="1" y="6"/>
                      <a:pt x="1" y="3"/>
                      <a:pt x="0" y="1"/>
                    </a:cubicBezTo>
                    <a:cubicBezTo>
                      <a:pt x="28" y="10"/>
                      <a:pt x="101" y="13"/>
                      <a:pt x="139" y="13"/>
                    </a:cubicBezTo>
                    <a:cubicBezTo>
                      <a:pt x="179" y="13"/>
                      <a:pt x="271" y="10"/>
                      <a:pt x="303" y="0"/>
                    </a:cubicBezTo>
                    <a:cubicBezTo>
                      <a:pt x="302" y="3"/>
                      <a:pt x="302" y="5"/>
                      <a:pt x="301" y="7"/>
                    </a:cubicBezTo>
                    <a:cubicBezTo>
                      <a:pt x="299" y="21"/>
                      <a:pt x="184" y="25"/>
                      <a:pt x="140" y="25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61"/>
              <p:cNvSpPr>
                <a:spLocks/>
              </p:cNvSpPr>
              <p:nvPr/>
            </p:nvSpPr>
            <p:spPr bwMode="auto">
              <a:xfrm>
                <a:off x="3368" y="3556"/>
                <a:ext cx="965" cy="71"/>
              </a:xfrm>
              <a:custGeom>
                <a:avLst/>
                <a:gdLst>
                  <a:gd name="T0" fmla="*/ 13 w 556"/>
                  <a:gd name="T1" fmla="*/ 24 h 41"/>
                  <a:gd name="T2" fmla="*/ 531 w 556"/>
                  <a:gd name="T3" fmla="*/ 0 h 41"/>
                  <a:gd name="T4" fmla="*/ 542 w 556"/>
                  <a:gd name="T5" fmla="*/ 8 h 41"/>
                  <a:gd name="T6" fmla="*/ 556 w 556"/>
                  <a:gd name="T7" fmla="*/ 15 h 41"/>
                  <a:gd name="T8" fmla="*/ 0 w 556"/>
                  <a:gd name="T9" fmla="*/ 41 h 41"/>
                  <a:gd name="T10" fmla="*/ 5 w 556"/>
                  <a:gd name="T11" fmla="*/ 39 h 41"/>
                  <a:gd name="T12" fmla="*/ 13 w 556"/>
                  <a:gd name="T13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41">
                    <a:moveTo>
                      <a:pt x="13" y="24"/>
                    </a:moveTo>
                    <a:cubicBezTo>
                      <a:pt x="531" y="0"/>
                      <a:pt x="531" y="0"/>
                      <a:pt x="531" y="0"/>
                    </a:cubicBezTo>
                    <a:cubicBezTo>
                      <a:pt x="531" y="3"/>
                      <a:pt x="533" y="6"/>
                      <a:pt x="542" y="8"/>
                    </a:cubicBezTo>
                    <a:cubicBezTo>
                      <a:pt x="549" y="9"/>
                      <a:pt x="553" y="12"/>
                      <a:pt x="556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0"/>
                      <a:pt x="3" y="40"/>
                      <a:pt x="5" y="39"/>
                    </a:cubicBezTo>
                    <a:cubicBezTo>
                      <a:pt x="20" y="36"/>
                      <a:pt x="16" y="31"/>
                      <a:pt x="13" y="24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62"/>
              <p:cNvSpPr>
                <a:spLocks/>
              </p:cNvSpPr>
              <p:nvPr/>
            </p:nvSpPr>
            <p:spPr bwMode="auto">
              <a:xfrm>
                <a:off x="3349" y="3476"/>
                <a:ext cx="981" cy="73"/>
              </a:xfrm>
              <a:custGeom>
                <a:avLst/>
                <a:gdLst>
                  <a:gd name="T0" fmla="*/ 0 w 565"/>
                  <a:gd name="T1" fmla="*/ 27 h 42"/>
                  <a:gd name="T2" fmla="*/ 565 w 565"/>
                  <a:gd name="T3" fmla="*/ 0 h 42"/>
                  <a:gd name="T4" fmla="*/ 544 w 565"/>
                  <a:gd name="T5" fmla="*/ 8 h 42"/>
                  <a:gd name="T6" fmla="*/ 543 w 565"/>
                  <a:gd name="T7" fmla="*/ 17 h 42"/>
                  <a:gd name="T8" fmla="*/ 29 w 565"/>
                  <a:gd name="T9" fmla="*/ 42 h 42"/>
                  <a:gd name="T10" fmla="*/ 25 w 565"/>
                  <a:gd name="T11" fmla="*/ 39 h 42"/>
                  <a:gd name="T12" fmla="*/ 0 w 565"/>
                  <a:gd name="T13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5" h="42">
                    <a:moveTo>
                      <a:pt x="0" y="27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59" y="5"/>
                      <a:pt x="551" y="8"/>
                      <a:pt x="544" y="8"/>
                    </a:cubicBezTo>
                    <a:cubicBezTo>
                      <a:pt x="538" y="8"/>
                      <a:pt x="540" y="12"/>
                      <a:pt x="543" y="17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8" y="39"/>
                      <a:pt x="25" y="39"/>
                    </a:cubicBezTo>
                    <a:cubicBezTo>
                      <a:pt x="17" y="39"/>
                      <a:pt x="5" y="34"/>
                      <a:pt x="0" y="27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63"/>
              <p:cNvSpPr>
                <a:spLocks/>
              </p:cNvSpPr>
              <p:nvPr/>
            </p:nvSpPr>
            <p:spPr bwMode="auto">
              <a:xfrm>
                <a:off x="3371" y="3620"/>
                <a:ext cx="934" cy="71"/>
              </a:xfrm>
              <a:custGeom>
                <a:avLst/>
                <a:gdLst>
                  <a:gd name="T0" fmla="*/ 0 w 538"/>
                  <a:gd name="T1" fmla="*/ 25 h 41"/>
                  <a:gd name="T2" fmla="*/ 536 w 538"/>
                  <a:gd name="T3" fmla="*/ 0 h 41"/>
                  <a:gd name="T4" fmla="*/ 538 w 538"/>
                  <a:gd name="T5" fmla="*/ 16 h 41"/>
                  <a:gd name="T6" fmla="*/ 6 w 538"/>
                  <a:gd name="T7" fmla="*/ 41 h 41"/>
                  <a:gd name="T8" fmla="*/ 0 w 538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8" h="41">
                    <a:moveTo>
                      <a:pt x="0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5" y="4"/>
                      <a:pt x="537" y="9"/>
                      <a:pt x="538" y="16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8" y="34"/>
                      <a:pt x="10" y="28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64"/>
              <p:cNvSpPr>
                <a:spLocks/>
              </p:cNvSpPr>
              <p:nvPr/>
            </p:nvSpPr>
            <p:spPr bwMode="auto">
              <a:xfrm>
                <a:off x="3378" y="3683"/>
                <a:ext cx="950" cy="72"/>
              </a:xfrm>
              <a:custGeom>
                <a:avLst/>
                <a:gdLst>
                  <a:gd name="T0" fmla="*/ 2 w 547"/>
                  <a:gd name="T1" fmla="*/ 25 h 42"/>
                  <a:gd name="T2" fmla="*/ 532 w 547"/>
                  <a:gd name="T3" fmla="*/ 0 h 42"/>
                  <a:gd name="T4" fmla="*/ 542 w 547"/>
                  <a:gd name="T5" fmla="*/ 14 h 42"/>
                  <a:gd name="T6" fmla="*/ 547 w 547"/>
                  <a:gd name="T7" fmla="*/ 16 h 42"/>
                  <a:gd name="T8" fmla="*/ 0 w 547"/>
                  <a:gd name="T9" fmla="*/ 42 h 42"/>
                  <a:gd name="T10" fmla="*/ 2 w 547"/>
                  <a:gd name="T11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7" h="42">
                    <a:moveTo>
                      <a:pt x="2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1" y="6"/>
                      <a:pt x="532" y="11"/>
                      <a:pt x="542" y="14"/>
                    </a:cubicBezTo>
                    <a:cubicBezTo>
                      <a:pt x="544" y="15"/>
                      <a:pt x="545" y="15"/>
                      <a:pt x="547" y="16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" y="38"/>
                      <a:pt x="4" y="32"/>
                      <a:pt x="2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65"/>
              <p:cNvSpPr>
                <a:spLocks/>
              </p:cNvSpPr>
              <p:nvPr/>
            </p:nvSpPr>
            <p:spPr bwMode="auto">
              <a:xfrm>
                <a:off x="3371" y="3757"/>
                <a:ext cx="933" cy="71"/>
              </a:xfrm>
              <a:custGeom>
                <a:avLst/>
                <a:gdLst>
                  <a:gd name="T0" fmla="*/ 0 w 537"/>
                  <a:gd name="T1" fmla="*/ 25 h 41"/>
                  <a:gd name="T2" fmla="*/ 532 w 537"/>
                  <a:gd name="T3" fmla="*/ 0 h 41"/>
                  <a:gd name="T4" fmla="*/ 537 w 537"/>
                  <a:gd name="T5" fmla="*/ 14 h 41"/>
                  <a:gd name="T6" fmla="*/ 537 w 537"/>
                  <a:gd name="T7" fmla="*/ 16 h 41"/>
                  <a:gd name="T8" fmla="*/ 7 w 537"/>
                  <a:gd name="T9" fmla="*/ 41 h 41"/>
                  <a:gd name="T10" fmla="*/ 0 w 537"/>
                  <a:gd name="T11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7" h="41">
                    <a:moveTo>
                      <a:pt x="0" y="25"/>
                    </a:moveTo>
                    <a:cubicBezTo>
                      <a:pt x="532" y="0"/>
                      <a:pt x="532" y="0"/>
                      <a:pt x="532" y="0"/>
                    </a:cubicBezTo>
                    <a:cubicBezTo>
                      <a:pt x="534" y="3"/>
                      <a:pt x="537" y="7"/>
                      <a:pt x="537" y="14"/>
                    </a:cubicBezTo>
                    <a:cubicBezTo>
                      <a:pt x="537" y="15"/>
                      <a:pt x="537" y="15"/>
                      <a:pt x="537" y="1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9" y="29"/>
                      <a:pt x="21" y="26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66"/>
              <p:cNvSpPr>
                <a:spLocks/>
              </p:cNvSpPr>
              <p:nvPr/>
            </p:nvSpPr>
            <p:spPr bwMode="auto">
              <a:xfrm>
                <a:off x="3368" y="3823"/>
                <a:ext cx="967" cy="71"/>
              </a:xfrm>
              <a:custGeom>
                <a:avLst/>
                <a:gdLst>
                  <a:gd name="T0" fmla="*/ 11 w 557"/>
                  <a:gd name="T1" fmla="*/ 25 h 41"/>
                  <a:gd name="T2" fmla="*/ 536 w 557"/>
                  <a:gd name="T3" fmla="*/ 0 h 41"/>
                  <a:gd name="T4" fmla="*/ 545 w 557"/>
                  <a:gd name="T5" fmla="*/ 9 h 41"/>
                  <a:gd name="T6" fmla="*/ 557 w 557"/>
                  <a:gd name="T7" fmla="*/ 15 h 41"/>
                  <a:gd name="T8" fmla="*/ 0 w 557"/>
                  <a:gd name="T9" fmla="*/ 41 h 41"/>
                  <a:gd name="T10" fmla="*/ 2 w 557"/>
                  <a:gd name="T11" fmla="*/ 41 h 41"/>
                  <a:gd name="T12" fmla="*/ 11 w 55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7" h="41">
                    <a:moveTo>
                      <a:pt x="11" y="25"/>
                    </a:moveTo>
                    <a:cubicBezTo>
                      <a:pt x="536" y="0"/>
                      <a:pt x="536" y="0"/>
                      <a:pt x="536" y="0"/>
                    </a:cubicBezTo>
                    <a:cubicBezTo>
                      <a:pt x="536" y="4"/>
                      <a:pt x="539" y="7"/>
                      <a:pt x="545" y="9"/>
                    </a:cubicBezTo>
                    <a:cubicBezTo>
                      <a:pt x="550" y="11"/>
                      <a:pt x="554" y="13"/>
                      <a:pt x="557" y="1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" y="41"/>
                      <a:pt x="1" y="41"/>
                      <a:pt x="2" y="41"/>
                    </a:cubicBezTo>
                    <a:cubicBezTo>
                      <a:pt x="12" y="37"/>
                      <a:pt x="12" y="32"/>
                      <a:pt x="11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67"/>
              <p:cNvSpPr>
                <a:spLocks/>
              </p:cNvSpPr>
              <p:nvPr/>
            </p:nvSpPr>
            <p:spPr bwMode="auto">
              <a:xfrm>
                <a:off x="3378" y="3891"/>
                <a:ext cx="924" cy="71"/>
              </a:xfrm>
              <a:custGeom>
                <a:avLst/>
                <a:gdLst>
                  <a:gd name="T0" fmla="*/ 0 w 532"/>
                  <a:gd name="T1" fmla="*/ 25 h 41"/>
                  <a:gd name="T2" fmla="*/ 530 w 532"/>
                  <a:gd name="T3" fmla="*/ 0 h 41"/>
                  <a:gd name="T4" fmla="*/ 532 w 532"/>
                  <a:gd name="T5" fmla="*/ 17 h 41"/>
                  <a:gd name="T6" fmla="*/ 5 w 532"/>
                  <a:gd name="T7" fmla="*/ 41 h 41"/>
                  <a:gd name="T8" fmla="*/ 0 w 532"/>
                  <a:gd name="T9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2" h="41">
                    <a:moveTo>
                      <a:pt x="0" y="25"/>
                    </a:moveTo>
                    <a:cubicBezTo>
                      <a:pt x="530" y="0"/>
                      <a:pt x="530" y="0"/>
                      <a:pt x="530" y="0"/>
                    </a:cubicBezTo>
                    <a:cubicBezTo>
                      <a:pt x="529" y="5"/>
                      <a:pt x="530" y="10"/>
                      <a:pt x="532" y="17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6" y="35"/>
                      <a:pt x="6" y="30"/>
                      <a:pt x="0" y="25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68"/>
              <p:cNvSpPr>
                <a:spLocks/>
              </p:cNvSpPr>
              <p:nvPr/>
            </p:nvSpPr>
            <p:spPr bwMode="auto">
              <a:xfrm>
                <a:off x="3394" y="3990"/>
                <a:ext cx="924" cy="231"/>
              </a:xfrm>
              <a:custGeom>
                <a:avLst/>
                <a:gdLst>
                  <a:gd name="T0" fmla="*/ 248 w 532"/>
                  <a:gd name="T1" fmla="*/ 133 h 133"/>
                  <a:gd name="T2" fmla="*/ 98 w 532"/>
                  <a:gd name="T3" fmla="*/ 113 h 133"/>
                  <a:gd name="T4" fmla="*/ 42 w 532"/>
                  <a:gd name="T5" fmla="*/ 67 h 133"/>
                  <a:gd name="T6" fmla="*/ 0 w 532"/>
                  <a:gd name="T7" fmla="*/ 25 h 133"/>
                  <a:gd name="T8" fmla="*/ 532 w 532"/>
                  <a:gd name="T9" fmla="*/ 0 h 133"/>
                  <a:gd name="T10" fmla="*/ 479 w 532"/>
                  <a:gd name="T11" fmla="*/ 67 h 133"/>
                  <a:gd name="T12" fmla="*/ 424 w 532"/>
                  <a:gd name="T13" fmla="*/ 113 h 133"/>
                  <a:gd name="T14" fmla="*/ 248 w 532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2" h="133">
                    <a:moveTo>
                      <a:pt x="248" y="133"/>
                    </a:moveTo>
                    <a:cubicBezTo>
                      <a:pt x="201" y="133"/>
                      <a:pt x="101" y="128"/>
                      <a:pt x="98" y="113"/>
                    </a:cubicBezTo>
                    <a:cubicBezTo>
                      <a:pt x="95" y="98"/>
                      <a:pt x="80" y="89"/>
                      <a:pt x="42" y="67"/>
                    </a:cubicBezTo>
                    <a:cubicBezTo>
                      <a:pt x="20" y="54"/>
                      <a:pt x="7" y="38"/>
                      <a:pt x="0" y="25"/>
                    </a:cubicBezTo>
                    <a:cubicBezTo>
                      <a:pt x="532" y="0"/>
                      <a:pt x="532" y="0"/>
                      <a:pt x="532" y="0"/>
                    </a:cubicBezTo>
                    <a:cubicBezTo>
                      <a:pt x="525" y="22"/>
                      <a:pt x="504" y="46"/>
                      <a:pt x="479" y="67"/>
                    </a:cubicBezTo>
                    <a:cubicBezTo>
                      <a:pt x="451" y="91"/>
                      <a:pt x="427" y="98"/>
                      <a:pt x="424" y="113"/>
                    </a:cubicBezTo>
                    <a:cubicBezTo>
                      <a:pt x="421" y="128"/>
                      <a:pt x="296" y="133"/>
                      <a:pt x="248" y="133"/>
                    </a:cubicBez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69"/>
              <p:cNvSpPr>
                <a:spLocks/>
              </p:cNvSpPr>
              <p:nvPr/>
            </p:nvSpPr>
            <p:spPr bwMode="auto">
              <a:xfrm>
                <a:off x="3557" y="4013"/>
                <a:ext cx="267" cy="208"/>
              </a:xfrm>
              <a:custGeom>
                <a:avLst/>
                <a:gdLst>
                  <a:gd name="T0" fmla="*/ 55 w 154"/>
                  <a:gd name="T1" fmla="*/ 115 h 120"/>
                  <a:gd name="T2" fmla="*/ 24 w 154"/>
                  <a:gd name="T3" fmla="*/ 55 h 120"/>
                  <a:gd name="T4" fmla="*/ 0 w 154"/>
                  <a:gd name="T5" fmla="*/ 8 h 120"/>
                  <a:gd name="T6" fmla="*/ 152 w 154"/>
                  <a:gd name="T7" fmla="*/ 0 h 120"/>
                  <a:gd name="T8" fmla="*/ 154 w 154"/>
                  <a:gd name="T9" fmla="*/ 55 h 120"/>
                  <a:gd name="T10" fmla="*/ 153 w 154"/>
                  <a:gd name="T11" fmla="*/ 117 h 120"/>
                  <a:gd name="T12" fmla="*/ 153 w 154"/>
                  <a:gd name="T13" fmla="*/ 120 h 120"/>
                  <a:gd name="T14" fmla="*/ 55 w 154"/>
                  <a:gd name="T15" fmla="*/ 1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120">
                    <a:moveTo>
                      <a:pt x="55" y="115"/>
                    </a:moveTo>
                    <a:cubicBezTo>
                      <a:pt x="49" y="96"/>
                      <a:pt x="41" y="84"/>
                      <a:pt x="24" y="55"/>
                    </a:cubicBezTo>
                    <a:cubicBezTo>
                      <a:pt x="14" y="40"/>
                      <a:pt x="6" y="23"/>
                      <a:pt x="0" y="8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4" y="19"/>
                      <a:pt x="154" y="38"/>
                      <a:pt x="154" y="55"/>
                    </a:cubicBezTo>
                    <a:cubicBezTo>
                      <a:pt x="153" y="87"/>
                      <a:pt x="149" y="97"/>
                      <a:pt x="153" y="117"/>
                    </a:cubicBezTo>
                    <a:cubicBezTo>
                      <a:pt x="153" y="118"/>
                      <a:pt x="153" y="119"/>
                      <a:pt x="153" y="120"/>
                    </a:cubicBezTo>
                    <a:cubicBezTo>
                      <a:pt x="127" y="120"/>
                      <a:pt x="87" y="118"/>
                      <a:pt x="55" y="115"/>
                    </a:cubicBez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Oval 70"/>
              <p:cNvSpPr>
                <a:spLocks/>
              </p:cNvSpPr>
              <p:nvPr/>
            </p:nvSpPr>
            <p:spPr bwMode="auto">
              <a:xfrm>
                <a:off x="3314" y="2614"/>
                <a:ext cx="457" cy="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 b="1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61" name="Oval 71"/>
              <p:cNvSpPr>
                <a:spLocks/>
              </p:cNvSpPr>
              <p:nvPr/>
            </p:nvSpPr>
            <p:spPr bwMode="auto">
              <a:xfrm>
                <a:off x="3927" y="2425"/>
                <a:ext cx="349" cy="34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Oval 72"/>
              <p:cNvSpPr>
                <a:spLocks/>
              </p:cNvSpPr>
              <p:nvPr/>
            </p:nvSpPr>
            <p:spPr bwMode="auto">
              <a:xfrm>
                <a:off x="3272" y="1798"/>
                <a:ext cx="634" cy="63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63" name="Oval 73"/>
              <p:cNvSpPr>
                <a:spLocks/>
              </p:cNvSpPr>
              <p:nvPr/>
            </p:nvSpPr>
            <p:spPr bwMode="auto">
              <a:xfrm>
                <a:off x="4104" y="1671"/>
                <a:ext cx="457" cy="45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 b="1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64" name="Oval 74"/>
              <p:cNvSpPr>
                <a:spLocks/>
              </p:cNvSpPr>
              <p:nvPr/>
            </p:nvSpPr>
            <p:spPr bwMode="auto">
              <a:xfrm>
                <a:off x="4627" y="1254"/>
                <a:ext cx="349" cy="34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Oval 75"/>
              <p:cNvSpPr>
                <a:spLocks/>
              </p:cNvSpPr>
              <p:nvPr/>
            </p:nvSpPr>
            <p:spPr bwMode="auto">
              <a:xfrm>
                <a:off x="4505" y="646"/>
                <a:ext cx="243" cy="243"/>
              </a:xfrm>
              <a:prstGeom prst="ellipse">
                <a:avLst/>
              </a:prstGeom>
              <a:solidFill>
                <a:srgbClr val="449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Oval 76"/>
              <p:cNvSpPr>
                <a:spLocks/>
              </p:cNvSpPr>
              <p:nvPr/>
            </p:nvSpPr>
            <p:spPr bwMode="auto">
              <a:xfrm>
                <a:off x="3774" y="778"/>
                <a:ext cx="634" cy="63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 b="1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67" name="Oval 77"/>
              <p:cNvSpPr>
                <a:spLocks/>
              </p:cNvSpPr>
              <p:nvPr/>
            </p:nvSpPr>
            <p:spPr bwMode="auto">
              <a:xfrm>
                <a:off x="3071" y="1002"/>
                <a:ext cx="455" cy="45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68" name="Oval 78"/>
              <p:cNvSpPr>
                <a:spLocks/>
              </p:cNvSpPr>
              <p:nvPr/>
            </p:nvSpPr>
            <p:spPr bwMode="auto">
              <a:xfrm>
                <a:off x="3060" y="448"/>
                <a:ext cx="349" cy="34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Oval 79"/>
              <p:cNvSpPr>
                <a:spLocks/>
              </p:cNvSpPr>
              <p:nvPr/>
            </p:nvSpPr>
            <p:spPr bwMode="auto">
              <a:xfrm>
                <a:off x="2831" y="1923"/>
                <a:ext cx="243" cy="2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Oval 80"/>
              <p:cNvSpPr>
                <a:spLocks/>
              </p:cNvSpPr>
              <p:nvPr/>
            </p:nvSpPr>
            <p:spPr bwMode="auto">
              <a:xfrm>
                <a:off x="3774" y="266"/>
                <a:ext cx="243" cy="24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Oval 81"/>
              <p:cNvSpPr>
                <a:spLocks/>
              </p:cNvSpPr>
              <p:nvPr/>
            </p:nvSpPr>
            <p:spPr bwMode="auto">
              <a:xfrm>
                <a:off x="2664" y="1315"/>
                <a:ext cx="243" cy="2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Oval 82"/>
              <p:cNvSpPr>
                <a:spLocks/>
              </p:cNvSpPr>
              <p:nvPr/>
            </p:nvSpPr>
            <p:spPr bwMode="auto">
              <a:xfrm>
                <a:off x="4276" y="2850"/>
                <a:ext cx="243" cy="2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Oval 83"/>
              <p:cNvSpPr>
                <a:spLocks/>
              </p:cNvSpPr>
              <p:nvPr/>
            </p:nvSpPr>
            <p:spPr bwMode="auto">
              <a:xfrm>
                <a:off x="4684" y="2102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Oval 84"/>
              <p:cNvSpPr>
                <a:spLocks/>
              </p:cNvSpPr>
              <p:nvPr/>
            </p:nvSpPr>
            <p:spPr bwMode="auto">
              <a:xfrm>
                <a:off x="3524" y="287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Oval 85"/>
              <p:cNvSpPr>
                <a:spLocks/>
              </p:cNvSpPr>
              <p:nvPr/>
            </p:nvSpPr>
            <p:spPr bwMode="auto">
              <a:xfrm>
                <a:off x="2685" y="1744"/>
                <a:ext cx="122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Oval 86"/>
              <p:cNvSpPr>
                <a:spLocks/>
              </p:cNvSpPr>
              <p:nvPr/>
            </p:nvSpPr>
            <p:spPr bwMode="auto">
              <a:xfrm>
                <a:off x="2753" y="881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Oval 87"/>
              <p:cNvSpPr>
                <a:spLocks/>
              </p:cNvSpPr>
              <p:nvPr/>
            </p:nvSpPr>
            <p:spPr bwMode="auto">
              <a:xfrm>
                <a:off x="4318" y="405"/>
                <a:ext cx="121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Oval 88"/>
              <p:cNvSpPr>
                <a:spLocks/>
              </p:cNvSpPr>
              <p:nvPr/>
            </p:nvSpPr>
            <p:spPr bwMode="auto">
              <a:xfrm>
                <a:off x="3290" y="3146"/>
                <a:ext cx="121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Oval 89"/>
              <p:cNvSpPr>
                <a:spLocks/>
              </p:cNvSpPr>
              <p:nvPr/>
            </p:nvSpPr>
            <p:spPr bwMode="auto">
              <a:xfrm>
                <a:off x="4014" y="3135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Oval 90"/>
              <p:cNvSpPr>
                <a:spLocks/>
              </p:cNvSpPr>
              <p:nvPr/>
            </p:nvSpPr>
            <p:spPr bwMode="auto">
              <a:xfrm>
                <a:off x="3034" y="2493"/>
                <a:ext cx="122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Oval 91"/>
              <p:cNvSpPr>
                <a:spLocks/>
              </p:cNvSpPr>
              <p:nvPr/>
            </p:nvSpPr>
            <p:spPr bwMode="auto">
              <a:xfrm>
                <a:off x="3597" y="1388"/>
                <a:ext cx="123" cy="123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Oval 92"/>
              <p:cNvSpPr>
                <a:spLocks/>
              </p:cNvSpPr>
              <p:nvPr/>
            </p:nvSpPr>
            <p:spPr bwMode="auto">
              <a:xfrm>
                <a:off x="4215" y="2236"/>
                <a:ext cx="123" cy="121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Oval 93"/>
              <p:cNvSpPr>
                <a:spLocks/>
              </p:cNvSpPr>
              <p:nvPr/>
            </p:nvSpPr>
            <p:spPr bwMode="auto">
              <a:xfrm>
                <a:off x="3097" y="1622"/>
                <a:ext cx="121" cy="122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94"/>
              <p:cNvSpPr>
                <a:spLocks/>
              </p:cNvSpPr>
              <p:nvPr/>
            </p:nvSpPr>
            <p:spPr bwMode="auto">
              <a:xfrm>
                <a:off x="4118" y="318"/>
                <a:ext cx="88" cy="90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5" y="37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95"/>
              <p:cNvSpPr>
                <a:spLocks/>
              </p:cNvSpPr>
              <p:nvPr/>
            </p:nvSpPr>
            <p:spPr bwMode="auto">
              <a:xfrm>
                <a:off x="2666" y="1129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5" y="36"/>
                      <a:pt x="45" y="26"/>
                    </a:cubicBezTo>
                    <a:cubicBezTo>
                      <a:pt x="45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96"/>
              <p:cNvSpPr>
                <a:spLocks/>
              </p:cNvSpPr>
              <p:nvPr/>
            </p:nvSpPr>
            <p:spPr bwMode="auto">
              <a:xfrm>
                <a:off x="3147" y="2791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45 h 51"/>
                  <a:gd name="T8" fmla="*/ 45 w 51"/>
                  <a:gd name="T9" fmla="*/ 26 h 51"/>
                  <a:gd name="T10" fmla="*/ 25 w 51"/>
                  <a:gd name="T11" fmla="*/ 6 h 51"/>
                  <a:gd name="T12" fmla="*/ 25 w 51"/>
                  <a:gd name="T13" fmla="*/ 0 h 51"/>
                  <a:gd name="T14" fmla="*/ 25 w 51"/>
                  <a:gd name="T15" fmla="*/ 51 h 51"/>
                  <a:gd name="T16" fmla="*/ 0 w 51"/>
                  <a:gd name="T17" fmla="*/ 26 h 51"/>
                  <a:gd name="T18" fmla="*/ 25 w 51"/>
                  <a:gd name="T19" fmla="*/ 0 h 51"/>
                  <a:gd name="T20" fmla="*/ 25 w 51"/>
                  <a:gd name="T21" fmla="*/ 6 h 51"/>
                  <a:gd name="T22" fmla="*/ 6 w 51"/>
                  <a:gd name="T23" fmla="*/ 26 h 51"/>
                  <a:gd name="T24" fmla="*/ 25 w 51"/>
                  <a:gd name="T25" fmla="*/ 45 h 51"/>
                  <a:gd name="T26" fmla="*/ 25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40" y="0"/>
                      <a:pt x="51" y="11"/>
                      <a:pt x="51" y="26"/>
                    </a:cubicBezTo>
                    <a:cubicBezTo>
                      <a:pt x="51" y="40"/>
                      <a:pt x="40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6"/>
                      <a:pt x="15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97"/>
              <p:cNvSpPr>
                <a:spLocks/>
              </p:cNvSpPr>
              <p:nvPr/>
            </p:nvSpPr>
            <p:spPr bwMode="auto">
              <a:xfrm>
                <a:off x="3718" y="3104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5 h 51"/>
                  <a:gd name="T4" fmla="*/ 26 w 51"/>
                  <a:gd name="T5" fmla="*/ 51 h 51"/>
                  <a:gd name="T6" fmla="*/ 26 w 51"/>
                  <a:gd name="T7" fmla="*/ 45 h 51"/>
                  <a:gd name="T8" fmla="*/ 45 w 51"/>
                  <a:gd name="T9" fmla="*/ 25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5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5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1"/>
                      <a:pt x="51" y="25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1" y="51"/>
                      <a:pt x="0" y="40"/>
                      <a:pt x="0" y="25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4"/>
                      <a:pt x="6" y="25"/>
                    </a:cubicBezTo>
                    <a:cubicBezTo>
                      <a:pt x="6" y="36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98"/>
              <p:cNvSpPr>
                <a:spLocks/>
              </p:cNvSpPr>
              <p:nvPr/>
            </p:nvSpPr>
            <p:spPr bwMode="auto">
              <a:xfrm>
                <a:off x="4526" y="2522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2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7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99"/>
              <p:cNvSpPr>
                <a:spLocks/>
              </p:cNvSpPr>
              <p:nvPr/>
            </p:nvSpPr>
            <p:spPr bwMode="auto">
              <a:xfrm>
                <a:off x="4896" y="1681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00"/>
              <p:cNvSpPr>
                <a:spLocks/>
              </p:cNvSpPr>
              <p:nvPr/>
            </p:nvSpPr>
            <p:spPr bwMode="auto">
              <a:xfrm>
                <a:off x="4828" y="955"/>
                <a:ext cx="89" cy="91"/>
              </a:xfrm>
              <a:custGeom>
                <a:avLst/>
                <a:gdLst>
                  <a:gd name="T0" fmla="*/ 26 w 51"/>
                  <a:gd name="T1" fmla="*/ 0 h 52"/>
                  <a:gd name="T2" fmla="*/ 51 w 51"/>
                  <a:gd name="T3" fmla="*/ 26 h 52"/>
                  <a:gd name="T4" fmla="*/ 26 w 51"/>
                  <a:gd name="T5" fmla="*/ 52 h 52"/>
                  <a:gd name="T6" fmla="*/ 26 w 51"/>
                  <a:gd name="T7" fmla="*/ 52 h 52"/>
                  <a:gd name="T8" fmla="*/ 26 w 51"/>
                  <a:gd name="T9" fmla="*/ 46 h 52"/>
                  <a:gd name="T10" fmla="*/ 26 w 51"/>
                  <a:gd name="T11" fmla="*/ 46 h 52"/>
                  <a:gd name="T12" fmla="*/ 45 w 51"/>
                  <a:gd name="T13" fmla="*/ 26 h 52"/>
                  <a:gd name="T14" fmla="*/ 26 w 51"/>
                  <a:gd name="T15" fmla="*/ 6 h 52"/>
                  <a:gd name="T16" fmla="*/ 26 w 51"/>
                  <a:gd name="T17" fmla="*/ 6 h 52"/>
                  <a:gd name="T18" fmla="*/ 26 w 51"/>
                  <a:gd name="T19" fmla="*/ 0 h 52"/>
                  <a:gd name="T20" fmla="*/ 26 w 51"/>
                  <a:gd name="T21" fmla="*/ 52 h 52"/>
                  <a:gd name="T22" fmla="*/ 0 w 51"/>
                  <a:gd name="T23" fmla="*/ 26 h 52"/>
                  <a:gd name="T24" fmla="*/ 26 w 51"/>
                  <a:gd name="T25" fmla="*/ 0 h 52"/>
                  <a:gd name="T26" fmla="*/ 26 w 51"/>
                  <a:gd name="T27" fmla="*/ 6 h 52"/>
                  <a:gd name="T28" fmla="*/ 6 w 51"/>
                  <a:gd name="T29" fmla="*/ 26 h 52"/>
                  <a:gd name="T30" fmla="*/ 26 w 51"/>
                  <a:gd name="T31" fmla="*/ 46 h 52"/>
                  <a:gd name="T32" fmla="*/ 26 w 51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2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101"/>
              <p:cNvSpPr>
                <a:spLocks/>
              </p:cNvSpPr>
              <p:nvPr/>
            </p:nvSpPr>
            <p:spPr bwMode="auto">
              <a:xfrm>
                <a:off x="4000" y="1570"/>
                <a:ext cx="88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6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6 h 51"/>
                  <a:gd name="T14" fmla="*/ 25 w 51"/>
                  <a:gd name="T15" fmla="*/ 6 h 51"/>
                  <a:gd name="T16" fmla="*/ 25 w 51"/>
                  <a:gd name="T17" fmla="*/ 6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6 h 51"/>
                  <a:gd name="T24" fmla="*/ 25 w 51"/>
                  <a:gd name="T25" fmla="*/ 0 h 51"/>
                  <a:gd name="T26" fmla="*/ 25 w 51"/>
                  <a:gd name="T27" fmla="*/ 6 h 51"/>
                  <a:gd name="T28" fmla="*/ 6 w 51"/>
                  <a:gd name="T29" fmla="*/ 26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6"/>
                    </a:cubicBezTo>
                    <a:cubicBezTo>
                      <a:pt x="51" y="40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40"/>
                      <a:pt x="0" y="26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4" y="6"/>
                      <a:pt x="6" y="15"/>
                      <a:pt x="6" y="26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02"/>
              <p:cNvSpPr>
                <a:spLocks/>
              </p:cNvSpPr>
              <p:nvPr/>
            </p:nvSpPr>
            <p:spPr bwMode="auto">
              <a:xfrm>
                <a:off x="3510" y="556"/>
                <a:ext cx="89" cy="90"/>
              </a:xfrm>
              <a:custGeom>
                <a:avLst/>
                <a:gdLst>
                  <a:gd name="T0" fmla="*/ 25 w 51"/>
                  <a:gd name="T1" fmla="*/ 0 h 52"/>
                  <a:gd name="T2" fmla="*/ 51 w 51"/>
                  <a:gd name="T3" fmla="*/ 26 h 52"/>
                  <a:gd name="T4" fmla="*/ 25 w 51"/>
                  <a:gd name="T5" fmla="*/ 52 h 52"/>
                  <a:gd name="T6" fmla="*/ 25 w 51"/>
                  <a:gd name="T7" fmla="*/ 46 h 52"/>
                  <a:gd name="T8" fmla="*/ 45 w 51"/>
                  <a:gd name="T9" fmla="*/ 26 h 52"/>
                  <a:gd name="T10" fmla="*/ 25 w 51"/>
                  <a:gd name="T11" fmla="*/ 6 h 52"/>
                  <a:gd name="T12" fmla="*/ 25 w 51"/>
                  <a:gd name="T13" fmla="*/ 0 h 52"/>
                  <a:gd name="T14" fmla="*/ 25 w 51"/>
                  <a:gd name="T15" fmla="*/ 52 h 52"/>
                  <a:gd name="T16" fmla="*/ 0 w 51"/>
                  <a:gd name="T17" fmla="*/ 26 h 52"/>
                  <a:gd name="T18" fmla="*/ 25 w 51"/>
                  <a:gd name="T19" fmla="*/ 0 h 52"/>
                  <a:gd name="T20" fmla="*/ 25 w 51"/>
                  <a:gd name="T21" fmla="*/ 6 h 52"/>
                  <a:gd name="T22" fmla="*/ 6 w 51"/>
                  <a:gd name="T23" fmla="*/ 26 h 52"/>
                  <a:gd name="T24" fmla="*/ 25 w 51"/>
                  <a:gd name="T25" fmla="*/ 46 h 52"/>
                  <a:gd name="T26" fmla="*/ 25 w 51"/>
                  <a:gd name="T27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2">
                    <a:moveTo>
                      <a:pt x="25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2"/>
                      <a:pt x="25" y="52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36" y="46"/>
                      <a:pt x="45" y="37"/>
                      <a:pt x="45" y="26"/>
                    </a:cubicBezTo>
                    <a:cubicBezTo>
                      <a:pt x="45" y="15"/>
                      <a:pt x="36" y="6"/>
                      <a:pt x="25" y="6"/>
                    </a:cubicBezTo>
                    <a:lnTo>
                      <a:pt x="25" y="0"/>
                    </a:lnTo>
                    <a:close/>
                    <a:moveTo>
                      <a:pt x="25" y="52"/>
                    </a:moveTo>
                    <a:cubicBezTo>
                      <a:pt x="11" y="52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5" y="46"/>
                    </a:cubicBezTo>
                    <a:lnTo>
                      <a:pt x="25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03"/>
              <p:cNvSpPr>
                <a:spLocks/>
              </p:cNvSpPr>
              <p:nvPr/>
            </p:nvSpPr>
            <p:spPr bwMode="auto">
              <a:xfrm>
                <a:off x="3131" y="1853"/>
                <a:ext cx="89" cy="89"/>
              </a:xfrm>
              <a:custGeom>
                <a:avLst/>
                <a:gdLst>
                  <a:gd name="T0" fmla="*/ 26 w 51"/>
                  <a:gd name="T1" fmla="*/ 0 h 51"/>
                  <a:gd name="T2" fmla="*/ 51 w 51"/>
                  <a:gd name="T3" fmla="*/ 26 h 51"/>
                  <a:gd name="T4" fmla="*/ 26 w 51"/>
                  <a:gd name="T5" fmla="*/ 51 h 51"/>
                  <a:gd name="T6" fmla="*/ 26 w 51"/>
                  <a:gd name="T7" fmla="*/ 45 h 51"/>
                  <a:gd name="T8" fmla="*/ 46 w 51"/>
                  <a:gd name="T9" fmla="*/ 26 h 51"/>
                  <a:gd name="T10" fmla="*/ 26 w 51"/>
                  <a:gd name="T11" fmla="*/ 6 h 51"/>
                  <a:gd name="T12" fmla="*/ 26 w 51"/>
                  <a:gd name="T13" fmla="*/ 0 h 51"/>
                  <a:gd name="T14" fmla="*/ 26 w 51"/>
                  <a:gd name="T15" fmla="*/ 51 h 51"/>
                  <a:gd name="T16" fmla="*/ 0 w 51"/>
                  <a:gd name="T17" fmla="*/ 26 h 51"/>
                  <a:gd name="T18" fmla="*/ 26 w 51"/>
                  <a:gd name="T19" fmla="*/ 0 h 51"/>
                  <a:gd name="T20" fmla="*/ 26 w 51"/>
                  <a:gd name="T21" fmla="*/ 6 h 51"/>
                  <a:gd name="T22" fmla="*/ 6 w 51"/>
                  <a:gd name="T23" fmla="*/ 26 h 51"/>
                  <a:gd name="T24" fmla="*/ 26 w 51"/>
                  <a:gd name="T25" fmla="*/ 45 h 51"/>
                  <a:gd name="T26" fmla="*/ 26 w 51"/>
                  <a:gd name="T2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1">
                    <a:moveTo>
                      <a:pt x="26" y="0"/>
                    </a:move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0"/>
                      <a:pt x="40" y="51"/>
                      <a:pt x="26" y="51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7" y="45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lnTo>
                      <a:pt x="26" y="0"/>
                    </a:lnTo>
                    <a:close/>
                    <a:moveTo>
                      <a:pt x="26" y="51"/>
                    </a:moveTo>
                    <a:cubicBezTo>
                      <a:pt x="12" y="51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5"/>
                      <a:pt x="26" y="45"/>
                    </a:cubicBezTo>
                    <a:lnTo>
                      <a:pt x="26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04"/>
              <p:cNvSpPr>
                <a:spLocks/>
              </p:cNvSpPr>
              <p:nvPr/>
            </p:nvSpPr>
            <p:spPr bwMode="auto">
              <a:xfrm>
                <a:off x="4385" y="1410"/>
                <a:ext cx="91" cy="91"/>
              </a:xfrm>
              <a:custGeom>
                <a:avLst/>
                <a:gdLst>
                  <a:gd name="T0" fmla="*/ 26 w 52"/>
                  <a:gd name="T1" fmla="*/ 0 h 52"/>
                  <a:gd name="T2" fmla="*/ 52 w 52"/>
                  <a:gd name="T3" fmla="*/ 26 h 52"/>
                  <a:gd name="T4" fmla="*/ 26 w 52"/>
                  <a:gd name="T5" fmla="*/ 52 h 52"/>
                  <a:gd name="T6" fmla="*/ 26 w 52"/>
                  <a:gd name="T7" fmla="*/ 52 h 52"/>
                  <a:gd name="T8" fmla="*/ 26 w 52"/>
                  <a:gd name="T9" fmla="*/ 46 h 52"/>
                  <a:gd name="T10" fmla="*/ 26 w 52"/>
                  <a:gd name="T11" fmla="*/ 46 h 52"/>
                  <a:gd name="T12" fmla="*/ 46 w 52"/>
                  <a:gd name="T13" fmla="*/ 26 h 52"/>
                  <a:gd name="T14" fmla="*/ 26 w 52"/>
                  <a:gd name="T15" fmla="*/ 6 h 52"/>
                  <a:gd name="T16" fmla="*/ 26 w 52"/>
                  <a:gd name="T17" fmla="*/ 6 h 52"/>
                  <a:gd name="T18" fmla="*/ 26 w 52"/>
                  <a:gd name="T19" fmla="*/ 0 h 52"/>
                  <a:gd name="T20" fmla="*/ 26 w 52"/>
                  <a:gd name="T21" fmla="*/ 52 h 52"/>
                  <a:gd name="T22" fmla="*/ 0 w 52"/>
                  <a:gd name="T23" fmla="*/ 26 h 52"/>
                  <a:gd name="T24" fmla="*/ 26 w 52"/>
                  <a:gd name="T25" fmla="*/ 0 h 52"/>
                  <a:gd name="T26" fmla="*/ 26 w 52"/>
                  <a:gd name="T27" fmla="*/ 6 h 52"/>
                  <a:gd name="T28" fmla="*/ 6 w 52"/>
                  <a:gd name="T29" fmla="*/ 26 h 52"/>
                  <a:gd name="T30" fmla="*/ 26 w 52"/>
                  <a:gd name="T31" fmla="*/ 46 h 52"/>
                  <a:gd name="T32" fmla="*/ 26 w 52"/>
                  <a:gd name="T3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7" y="46"/>
                      <a:pt x="46" y="37"/>
                      <a:pt x="46" y="26"/>
                    </a:cubicBezTo>
                    <a:cubicBezTo>
                      <a:pt x="46" y="15"/>
                      <a:pt x="37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0"/>
                      <a:pt x="26" y="0"/>
                      <a:pt x="26" y="0"/>
                    </a:cubicBezTo>
                    <a:close/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5" y="6"/>
                      <a:pt x="6" y="15"/>
                      <a:pt x="6" y="26"/>
                    </a:cubicBezTo>
                    <a:cubicBezTo>
                      <a:pt x="6" y="37"/>
                      <a:pt x="15" y="46"/>
                      <a:pt x="26" y="46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05"/>
              <p:cNvSpPr>
                <a:spLocks/>
              </p:cNvSpPr>
              <p:nvPr/>
            </p:nvSpPr>
            <p:spPr bwMode="auto">
              <a:xfrm>
                <a:off x="4008" y="2176"/>
                <a:ext cx="89" cy="89"/>
              </a:xfrm>
              <a:custGeom>
                <a:avLst/>
                <a:gdLst>
                  <a:gd name="T0" fmla="*/ 25 w 51"/>
                  <a:gd name="T1" fmla="*/ 0 h 51"/>
                  <a:gd name="T2" fmla="*/ 51 w 51"/>
                  <a:gd name="T3" fmla="*/ 25 h 51"/>
                  <a:gd name="T4" fmla="*/ 25 w 51"/>
                  <a:gd name="T5" fmla="*/ 51 h 51"/>
                  <a:gd name="T6" fmla="*/ 25 w 51"/>
                  <a:gd name="T7" fmla="*/ 51 h 51"/>
                  <a:gd name="T8" fmla="*/ 25 w 51"/>
                  <a:gd name="T9" fmla="*/ 45 h 51"/>
                  <a:gd name="T10" fmla="*/ 25 w 51"/>
                  <a:gd name="T11" fmla="*/ 45 h 51"/>
                  <a:gd name="T12" fmla="*/ 45 w 51"/>
                  <a:gd name="T13" fmla="*/ 25 h 51"/>
                  <a:gd name="T14" fmla="*/ 25 w 51"/>
                  <a:gd name="T15" fmla="*/ 5 h 51"/>
                  <a:gd name="T16" fmla="*/ 25 w 51"/>
                  <a:gd name="T17" fmla="*/ 5 h 51"/>
                  <a:gd name="T18" fmla="*/ 25 w 51"/>
                  <a:gd name="T19" fmla="*/ 0 h 51"/>
                  <a:gd name="T20" fmla="*/ 25 w 51"/>
                  <a:gd name="T21" fmla="*/ 51 h 51"/>
                  <a:gd name="T22" fmla="*/ 0 w 51"/>
                  <a:gd name="T23" fmla="*/ 25 h 51"/>
                  <a:gd name="T24" fmla="*/ 25 w 51"/>
                  <a:gd name="T25" fmla="*/ 0 h 51"/>
                  <a:gd name="T26" fmla="*/ 25 w 51"/>
                  <a:gd name="T27" fmla="*/ 5 h 51"/>
                  <a:gd name="T28" fmla="*/ 6 w 51"/>
                  <a:gd name="T29" fmla="*/ 25 h 51"/>
                  <a:gd name="T30" fmla="*/ 25 w 51"/>
                  <a:gd name="T31" fmla="*/ 45 h 51"/>
                  <a:gd name="T32" fmla="*/ 25 w 51"/>
                  <a:gd name="T3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39" y="0"/>
                      <a:pt x="51" y="11"/>
                      <a:pt x="51" y="25"/>
                    </a:cubicBezTo>
                    <a:cubicBezTo>
                      <a:pt x="51" y="39"/>
                      <a:pt x="39" y="51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6" y="45"/>
                      <a:pt x="45" y="36"/>
                      <a:pt x="45" y="25"/>
                    </a:cubicBezTo>
                    <a:cubicBezTo>
                      <a:pt x="45" y="14"/>
                      <a:pt x="36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lose/>
                    <a:moveTo>
                      <a:pt x="25" y="51"/>
                    </a:move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4" y="5"/>
                      <a:pt x="6" y="14"/>
                      <a:pt x="6" y="25"/>
                    </a:cubicBezTo>
                    <a:cubicBezTo>
                      <a:pt x="6" y="36"/>
                      <a:pt x="14" y="45"/>
                      <a:pt x="25" y="45"/>
                    </a:cubicBezTo>
                    <a:lnTo>
                      <a:pt x="25" y="51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106"/>
              <p:cNvSpPr>
                <a:spLocks/>
              </p:cNvSpPr>
              <p:nvPr/>
            </p:nvSpPr>
            <p:spPr bwMode="auto">
              <a:xfrm>
                <a:off x="3562" y="1016"/>
                <a:ext cx="148" cy="111"/>
              </a:xfrm>
              <a:custGeom>
                <a:avLst/>
                <a:gdLst>
                  <a:gd name="T0" fmla="*/ 43 w 85"/>
                  <a:gd name="T1" fmla="*/ 0 h 64"/>
                  <a:gd name="T2" fmla="*/ 0 w 85"/>
                  <a:gd name="T3" fmla="*/ 43 h 64"/>
                  <a:gd name="T4" fmla="*/ 5 w 85"/>
                  <a:gd name="T5" fmla="*/ 63 h 64"/>
                  <a:gd name="T6" fmla="*/ 5 w 85"/>
                  <a:gd name="T7" fmla="*/ 52 h 64"/>
                  <a:gd name="T8" fmla="*/ 7 w 85"/>
                  <a:gd name="T9" fmla="*/ 46 h 64"/>
                  <a:gd name="T10" fmla="*/ 7 w 85"/>
                  <a:gd name="T11" fmla="*/ 43 h 64"/>
                  <a:gd name="T12" fmla="*/ 43 w 85"/>
                  <a:gd name="T13" fmla="*/ 7 h 64"/>
                  <a:gd name="T14" fmla="*/ 78 w 85"/>
                  <a:gd name="T15" fmla="*/ 43 h 64"/>
                  <a:gd name="T16" fmla="*/ 78 w 85"/>
                  <a:gd name="T17" fmla="*/ 47 h 64"/>
                  <a:gd name="T18" fmla="*/ 80 w 85"/>
                  <a:gd name="T19" fmla="*/ 52 h 64"/>
                  <a:gd name="T20" fmla="*/ 80 w 85"/>
                  <a:gd name="T21" fmla="*/ 64 h 64"/>
                  <a:gd name="T22" fmla="*/ 85 w 85"/>
                  <a:gd name="T23" fmla="*/ 43 h 64"/>
                  <a:gd name="T24" fmla="*/ 43 w 85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64">
                    <a:moveTo>
                      <a:pt x="43" y="0"/>
                    </a:moveTo>
                    <a:cubicBezTo>
                      <a:pt x="19" y="0"/>
                      <a:pt x="0" y="19"/>
                      <a:pt x="0" y="43"/>
                    </a:cubicBezTo>
                    <a:cubicBezTo>
                      <a:pt x="0" y="50"/>
                      <a:pt x="2" y="57"/>
                      <a:pt x="5" y="63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0"/>
                      <a:pt x="6" y="48"/>
                      <a:pt x="7" y="46"/>
                    </a:cubicBezTo>
                    <a:cubicBezTo>
                      <a:pt x="7" y="45"/>
                      <a:pt x="7" y="44"/>
                      <a:pt x="7" y="43"/>
                    </a:cubicBezTo>
                    <a:cubicBezTo>
                      <a:pt x="7" y="23"/>
                      <a:pt x="23" y="7"/>
                      <a:pt x="43" y="7"/>
                    </a:cubicBezTo>
                    <a:cubicBezTo>
                      <a:pt x="62" y="7"/>
                      <a:pt x="78" y="23"/>
                      <a:pt x="78" y="43"/>
                    </a:cubicBezTo>
                    <a:cubicBezTo>
                      <a:pt x="78" y="44"/>
                      <a:pt x="78" y="46"/>
                      <a:pt x="78" y="47"/>
                    </a:cubicBezTo>
                    <a:cubicBezTo>
                      <a:pt x="79" y="48"/>
                      <a:pt x="80" y="50"/>
                      <a:pt x="80" y="5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3" y="58"/>
                      <a:pt x="85" y="50"/>
                      <a:pt x="85" y="43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07"/>
              <p:cNvSpPr>
                <a:spLocks/>
              </p:cNvSpPr>
              <p:nvPr/>
            </p:nvSpPr>
            <p:spPr bwMode="auto">
              <a:xfrm>
                <a:off x="3574" y="1091"/>
                <a:ext cx="33" cy="59"/>
              </a:xfrm>
              <a:custGeom>
                <a:avLst/>
                <a:gdLst>
                  <a:gd name="T0" fmla="*/ 1 w 19"/>
                  <a:gd name="T1" fmla="*/ 7 h 34"/>
                  <a:gd name="T2" fmla="*/ 0 w 19"/>
                  <a:gd name="T3" fmla="*/ 9 h 34"/>
                  <a:gd name="T4" fmla="*/ 0 w 19"/>
                  <a:gd name="T5" fmla="*/ 20 h 34"/>
                  <a:gd name="T6" fmla="*/ 0 w 19"/>
                  <a:gd name="T7" fmla="*/ 25 h 34"/>
                  <a:gd name="T8" fmla="*/ 14 w 19"/>
                  <a:gd name="T9" fmla="*/ 34 h 34"/>
                  <a:gd name="T10" fmla="*/ 19 w 19"/>
                  <a:gd name="T11" fmla="*/ 34 h 34"/>
                  <a:gd name="T12" fmla="*/ 19 w 19"/>
                  <a:gd name="T13" fmla="*/ 0 h 34"/>
                  <a:gd name="T14" fmla="*/ 14 w 19"/>
                  <a:gd name="T15" fmla="*/ 0 h 34"/>
                  <a:gd name="T16" fmla="*/ 1 w 19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34">
                    <a:moveTo>
                      <a:pt x="1" y="7"/>
                    </a:moveTo>
                    <a:cubicBezTo>
                      <a:pt x="1" y="8"/>
                      <a:pt x="0" y="8"/>
                      <a:pt x="0" y="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0"/>
                      <a:pt x="6" y="34"/>
                      <a:pt x="14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2" y="3"/>
                      <a:pt x="1" y="7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08"/>
              <p:cNvSpPr>
                <a:spLocks/>
              </p:cNvSpPr>
              <p:nvPr/>
            </p:nvSpPr>
            <p:spPr bwMode="auto">
              <a:xfrm>
                <a:off x="3665" y="1091"/>
                <a:ext cx="31" cy="59"/>
              </a:xfrm>
              <a:custGeom>
                <a:avLst/>
                <a:gdLst>
                  <a:gd name="T0" fmla="*/ 18 w 18"/>
                  <a:gd name="T1" fmla="*/ 25 h 34"/>
                  <a:gd name="T2" fmla="*/ 18 w 18"/>
                  <a:gd name="T3" fmla="*/ 20 h 34"/>
                  <a:gd name="T4" fmla="*/ 18 w 18"/>
                  <a:gd name="T5" fmla="*/ 9 h 34"/>
                  <a:gd name="T6" fmla="*/ 18 w 18"/>
                  <a:gd name="T7" fmla="*/ 8 h 34"/>
                  <a:gd name="T8" fmla="*/ 5 w 18"/>
                  <a:gd name="T9" fmla="*/ 0 h 34"/>
                  <a:gd name="T10" fmla="*/ 0 w 18"/>
                  <a:gd name="T11" fmla="*/ 0 h 34"/>
                  <a:gd name="T12" fmla="*/ 0 w 18"/>
                  <a:gd name="T13" fmla="*/ 34 h 34"/>
                  <a:gd name="T14" fmla="*/ 5 w 18"/>
                  <a:gd name="T15" fmla="*/ 34 h 34"/>
                  <a:gd name="T16" fmla="*/ 18 w 18"/>
                  <a:gd name="T17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4">
                    <a:moveTo>
                      <a:pt x="18" y="25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8" y="4"/>
                      <a:pt x="12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3" y="34"/>
                      <a:pt x="18" y="30"/>
                      <a:pt x="18" y="2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109"/>
              <p:cNvSpPr>
                <a:spLocks/>
              </p:cNvSpPr>
              <p:nvPr/>
            </p:nvSpPr>
            <p:spPr bwMode="auto">
              <a:xfrm>
                <a:off x="4443" y="2270"/>
                <a:ext cx="38" cy="78"/>
              </a:xfrm>
              <a:custGeom>
                <a:avLst/>
                <a:gdLst>
                  <a:gd name="T0" fmla="*/ 0 w 38"/>
                  <a:gd name="T1" fmla="*/ 78 h 78"/>
                  <a:gd name="T2" fmla="*/ 38 w 38"/>
                  <a:gd name="T3" fmla="*/ 32 h 78"/>
                  <a:gd name="T4" fmla="*/ 0 w 38"/>
                  <a:gd name="T5" fmla="*/ 0 h 78"/>
                  <a:gd name="T6" fmla="*/ 0 w 38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78">
                    <a:moveTo>
                      <a:pt x="0" y="78"/>
                    </a:moveTo>
                    <a:lnTo>
                      <a:pt x="38" y="32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110"/>
              <p:cNvSpPr>
                <a:spLocks/>
              </p:cNvSpPr>
              <p:nvPr/>
            </p:nvSpPr>
            <p:spPr bwMode="auto">
              <a:xfrm>
                <a:off x="4535" y="2270"/>
                <a:ext cx="40" cy="78"/>
              </a:xfrm>
              <a:custGeom>
                <a:avLst/>
                <a:gdLst>
                  <a:gd name="T0" fmla="*/ 40 w 40"/>
                  <a:gd name="T1" fmla="*/ 78 h 78"/>
                  <a:gd name="T2" fmla="*/ 40 w 40"/>
                  <a:gd name="T3" fmla="*/ 0 h 78"/>
                  <a:gd name="T4" fmla="*/ 0 w 40"/>
                  <a:gd name="T5" fmla="*/ 32 h 78"/>
                  <a:gd name="T6" fmla="*/ 40 w 40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78">
                    <a:moveTo>
                      <a:pt x="40" y="78"/>
                    </a:moveTo>
                    <a:lnTo>
                      <a:pt x="40" y="0"/>
                    </a:lnTo>
                    <a:lnTo>
                      <a:pt x="0" y="32"/>
                    </a:lnTo>
                    <a:lnTo>
                      <a:pt x="40" y="78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11"/>
              <p:cNvSpPr>
                <a:spLocks/>
              </p:cNvSpPr>
              <p:nvPr/>
            </p:nvSpPr>
            <p:spPr bwMode="auto">
              <a:xfrm>
                <a:off x="4575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12"/>
              <p:cNvSpPr>
                <a:spLocks/>
              </p:cNvSpPr>
              <p:nvPr/>
            </p:nvSpPr>
            <p:spPr bwMode="auto">
              <a:xfrm>
                <a:off x="4443" y="2350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113"/>
              <p:cNvSpPr>
                <a:spLocks/>
              </p:cNvSpPr>
              <p:nvPr/>
            </p:nvSpPr>
            <p:spPr bwMode="auto">
              <a:xfrm>
                <a:off x="4444" y="2303"/>
                <a:ext cx="127" cy="49"/>
              </a:xfrm>
              <a:custGeom>
                <a:avLst/>
                <a:gdLst>
                  <a:gd name="T0" fmla="*/ 127 w 127"/>
                  <a:gd name="T1" fmla="*/ 49 h 49"/>
                  <a:gd name="T2" fmla="*/ 127 w 127"/>
                  <a:gd name="T3" fmla="*/ 47 h 49"/>
                  <a:gd name="T4" fmla="*/ 89 w 127"/>
                  <a:gd name="T5" fmla="*/ 0 h 49"/>
                  <a:gd name="T6" fmla="*/ 65 w 127"/>
                  <a:gd name="T7" fmla="*/ 21 h 49"/>
                  <a:gd name="T8" fmla="*/ 40 w 127"/>
                  <a:gd name="T9" fmla="*/ 0 h 49"/>
                  <a:gd name="T10" fmla="*/ 0 w 127"/>
                  <a:gd name="T11" fmla="*/ 47 h 49"/>
                  <a:gd name="T12" fmla="*/ 0 w 127"/>
                  <a:gd name="T13" fmla="*/ 49 h 49"/>
                  <a:gd name="T14" fmla="*/ 127 w 127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49">
                    <a:moveTo>
                      <a:pt x="127" y="49"/>
                    </a:moveTo>
                    <a:lnTo>
                      <a:pt x="127" y="47"/>
                    </a:lnTo>
                    <a:lnTo>
                      <a:pt x="89" y="0"/>
                    </a:lnTo>
                    <a:lnTo>
                      <a:pt x="65" y="21"/>
                    </a:lnTo>
                    <a:lnTo>
                      <a:pt x="40" y="0"/>
                    </a:lnTo>
                    <a:lnTo>
                      <a:pt x="0" y="47"/>
                    </a:lnTo>
                    <a:lnTo>
                      <a:pt x="0" y="49"/>
                    </a:lnTo>
                    <a:lnTo>
                      <a:pt x="127" y="4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114"/>
              <p:cNvSpPr>
                <a:spLocks/>
              </p:cNvSpPr>
              <p:nvPr/>
            </p:nvSpPr>
            <p:spPr bwMode="auto">
              <a:xfrm>
                <a:off x="4446" y="2269"/>
                <a:ext cx="125" cy="50"/>
              </a:xfrm>
              <a:custGeom>
                <a:avLst/>
                <a:gdLst>
                  <a:gd name="T0" fmla="*/ 37 w 125"/>
                  <a:gd name="T1" fmla="*/ 29 h 50"/>
                  <a:gd name="T2" fmla="*/ 38 w 125"/>
                  <a:gd name="T3" fmla="*/ 31 h 50"/>
                  <a:gd name="T4" fmla="*/ 40 w 125"/>
                  <a:gd name="T5" fmla="*/ 33 h 50"/>
                  <a:gd name="T6" fmla="*/ 63 w 125"/>
                  <a:gd name="T7" fmla="*/ 50 h 50"/>
                  <a:gd name="T8" fmla="*/ 83 w 125"/>
                  <a:gd name="T9" fmla="*/ 33 h 50"/>
                  <a:gd name="T10" fmla="*/ 85 w 125"/>
                  <a:gd name="T11" fmla="*/ 31 h 50"/>
                  <a:gd name="T12" fmla="*/ 87 w 125"/>
                  <a:gd name="T13" fmla="*/ 29 h 50"/>
                  <a:gd name="T14" fmla="*/ 125 w 125"/>
                  <a:gd name="T15" fmla="*/ 0 h 50"/>
                  <a:gd name="T16" fmla="*/ 0 w 125"/>
                  <a:gd name="T17" fmla="*/ 0 h 50"/>
                  <a:gd name="T18" fmla="*/ 37 w 125"/>
                  <a:gd name="T19" fmla="*/ 2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50">
                    <a:moveTo>
                      <a:pt x="37" y="29"/>
                    </a:moveTo>
                    <a:lnTo>
                      <a:pt x="38" y="31"/>
                    </a:lnTo>
                    <a:lnTo>
                      <a:pt x="40" y="33"/>
                    </a:lnTo>
                    <a:lnTo>
                      <a:pt x="63" y="50"/>
                    </a:lnTo>
                    <a:lnTo>
                      <a:pt x="83" y="33"/>
                    </a:lnTo>
                    <a:lnTo>
                      <a:pt x="85" y="31"/>
                    </a:lnTo>
                    <a:lnTo>
                      <a:pt x="87" y="29"/>
                    </a:lnTo>
                    <a:lnTo>
                      <a:pt x="125" y="0"/>
                    </a:lnTo>
                    <a:lnTo>
                      <a:pt x="0" y="0"/>
                    </a:lnTo>
                    <a:lnTo>
                      <a:pt x="37" y="2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15"/>
              <p:cNvSpPr>
                <a:spLocks/>
              </p:cNvSpPr>
              <p:nvPr/>
            </p:nvSpPr>
            <p:spPr bwMode="auto">
              <a:xfrm>
                <a:off x="2855" y="1053"/>
                <a:ext cx="136" cy="128"/>
              </a:xfrm>
              <a:custGeom>
                <a:avLst/>
                <a:gdLst>
                  <a:gd name="T0" fmla="*/ 13 w 78"/>
                  <a:gd name="T1" fmla="*/ 74 h 74"/>
                  <a:gd name="T2" fmla="*/ 27 w 78"/>
                  <a:gd name="T3" fmla="*/ 61 h 74"/>
                  <a:gd name="T4" fmla="*/ 27 w 78"/>
                  <a:gd name="T5" fmla="*/ 61 h 74"/>
                  <a:gd name="T6" fmla="*/ 27 w 78"/>
                  <a:gd name="T7" fmla="*/ 17 h 74"/>
                  <a:gd name="T8" fmla="*/ 70 w 78"/>
                  <a:gd name="T9" fmla="*/ 17 h 74"/>
                  <a:gd name="T10" fmla="*/ 70 w 78"/>
                  <a:gd name="T11" fmla="*/ 48 h 74"/>
                  <a:gd name="T12" fmla="*/ 65 w 78"/>
                  <a:gd name="T13" fmla="*/ 47 h 74"/>
                  <a:gd name="T14" fmla="*/ 51 w 78"/>
                  <a:gd name="T15" fmla="*/ 61 h 74"/>
                  <a:gd name="T16" fmla="*/ 65 w 78"/>
                  <a:gd name="T17" fmla="*/ 74 h 74"/>
                  <a:gd name="T18" fmla="*/ 78 w 78"/>
                  <a:gd name="T19" fmla="*/ 61 h 74"/>
                  <a:gd name="T20" fmla="*/ 78 w 78"/>
                  <a:gd name="T21" fmla="*/ 61 h 74"/>
                  <a:gd name="T22" fmla="*/ 78 w 78"/>
                  <a:gd name="T23" fmla="*/ 61 h 74"/>
                  <a:gd name="T24" fmla="*/ 78 w 78"/>
                  <a:gd name="T25" fmla="*/ 17 h 74"/>
                  <a:gd name="T26" fmla="*/ 78 w 78"/>
                  <a:gd name="T27" fmla="*/ 0 h 74"/>
                  <a:gd name="T28" fmla="*/ 70 w 78"/>
                  <a:gd name="T29" fmla="*/ 0 h 74"/>
                  <a:gd name="T30" fmla="*/ 27 w 78"/>
                  <a:gd name="T31" fmla="*/ 0 h 74"/>
                  <a:gd name="T32" fmla="*/ 18 w 78"/>
                  <a:gd name="T33" fmla="*/ 0 h 74"/>
                  <a:gd name="T34" fmla="*/ 18 w 78"/>
                  <a:gd name="T35" fmla="*/ 17 h 74"/>
                  <a:gd name="T36" fmla="*/ 18 w 78"/>
                  <a:gd name="T37" fmla="*/ 48 h 74"/>
                  <a:gd name="T38" fmla="*/ 13 w 78"/>
                  <a:gd name="T39" fmla="*/ 47 h 74"/>
                  <a:gd name="T40" fmla="*/ 0 w 78"/>
                  <a:gd name="T41" fmla="*/ 61 h 74"/>
                  <a:gd name="T42" fmla="*/ 13 w 78"/>
                  <a:gd name="T4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8" h="74">
                    <a:moveTo>
                      <a:pt x="13" y="74"/>
                    </a:moveTo>
                    <a:cubicBezTo>
                      <a:pt x="21" y="74"/>
                      <a:pt x="27" y="68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57" y="47"/>
                      <a:pt x="51" y="53"/>
                      <a:pt x="51" y="61"/>
                    </a:cubicBezTo>
                    <a:cubicBezTo>
                      <a:pt x="51" y="68"/>
                      <a:pt x="57" y="74"/>
                      <a:pt x="65" y="74"/>
                    </a:cubicBezTo>
                    <a:cubicBezTo>
                      <a:pt x="72" y="74"/>
                      <a:pt x="78" y="68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7" y="48"/>
                      <a:pt x="15" y="47"/>
                      <a:pt x="13" y="47"/>
                    </a:cubicBezTo>
                    <a:cubicBezTo>
                      <a:pt x="6" y="47"/>
                      <a:pt x="0" y="53"/>
                      <a:pt x="0" y="61"/>
                    </a:cubicBezTo>
                    <a:cubicBezTo>
                      <a:pt x="0" y="68"/>
                      <a:pt x="6" y="74"/>
                      <a:pt x="13" y="7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16"/>
              <p:cNvSpPr>
                <a:spLocks/>
              </p:cNvSpPr>
              <p:nvPr/>
            </p:nvSpPr>
            <p:spPr bwMode="auto">
              <a:xfrm>
                <a:off x="4165" y="1468"/>
                <a:ext cx="67" cy="114"/>
              </a:xfrm>
              <a:custGeom>
                <a:avLst/>
                <a:gdLst>
                  <a:gd name="T0" fmla="*/ 0 w 39"/>
                  <a:gd name="T1" fmla="*/ 46 h 66"/>
                  <a:gd name="T2" fmla="*/ 0 w 39"/>
                  <a:gd name="T3" fmla="*/ 55 h 66"/>
                  <a:gd name="T4" fmla="*/ 11 w 39"/>
                  <a:gd name="T5" fmla="*/ 66 h 66"/>
                  <a:gd name="T6" fmla="*/ 27 w 39"/>
                  <a:gd name="T7" fmla="*/ 66 h 66"/>
                  <a:gd name="T8" fmla="*/ 39 w 39"/>
                  <a:gd name="T9" fmla="*/ 55 h 66"/>
                  <a:gd name="T10" fmla="*/ 39 w 39"/>
                  <a:gd name="T11" fmla="*/ 46 h 66"/>
                  <a:gd name="T12" fmla="*/ 25 w 39"/>
                  <a:gd name="T13" fmla="*/ 46 h 66"/>
                  <a:gd name="T14" fmla="*/ 25 w 39"/>
                  <a:gd name="T15" fmla="*/ 38 h 66"/>
                  <a:gd name="T16" fmla="*/ 39 w 39"/>
                  <a:gd name="T17" fmla="*/ 38 h 66"/>
                  <a:gd name="T18" fmla="*/ 39 w 39"/>
                  <a:gd name="T19" fmla="*/ 25 h 66"/>
                  <a:gd name="T20" fmla="*/ 25 w 39"/>
                  <a:gd name="T21" fmla="*/ 25 h 66"/>
                  <a:gd name="T22" fmla="*/ 25 w 39"/>
                  <a:gd name="T23" fmla="*/ 17 h 66"/>
                  <a:gd name="T24" fmla="*/ 39 w 39"/>
                  <a:gd name="T25" fmla="*/ 17 h 66"/>
                  <a:gd name="T26" fmla="*/ 39 w 39"/>
                  <a:gd name="T27" fmla="*/ 11 h 66"/>
                  <a:gd name="T28" fmla="*/ 27 w 39"/>
                  <a:gd name="T29" fmla="*/ 0 h 66"/>
                  <a:gd name="T30" fmla="*/ 11 w 39"/>
                  <a:gd name="T31" fmla="*/ 0 h 66"/>
                  <a:gd name="T32" fmla="*/ 0 w 39"/>
                  <a:gd name="T33" fmla="*/ 11 h 66"/>
                  <a:gd name="T34" fmla="*/ 0 w 39"/>
                  <a:gd name="T35" fmla="*/ 17 h 66"/>
                  <a:gd name="T36" fmla="*/ 14 w 39"/>
                  <a:gd name="T37" fmla="*/ 17 h 66"/>
                  <a:gd name="T38" fmla="*/ 14 w 39"/>
                  <a:gd name="T39" fmla="*/ 25 h 66"/>
                  <a:gd name="T40" fmla="*/ 0 w 39"/>
                  <a:gd name="T41" fmla="*/ 25 h 66"/>
                  <a:gd name="T42" fmla="*/ 0 w 39"/>
                  <a:gd name="T43" fmla="*/ 38 h 66"/>
                  <a:gd name="T44" fmla="*/ 14 w 39"/>
                  <a:gd name="T45" fmla="*/ 38 h 66"/>
                  <a:gd name="T46" fmla="*/ 14 w 39"/>
                  <a:gd name="T47" fmla="*/ 46 h 66"/>
                  <a:gd name="T48" fmla="*/ 0 w 39"/>
                  <a:gd name="T49" fmla="*/ 4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" h="66">
                    <a:moveTo>
                      <a:pt x="0" y="46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61"/>
                      <a:pt x="5" y="66"/>
                      <a:pt x="11" y="66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34" y="66"/>
                      <a:pt x="39" y="61"/>
                      <a:pt x="39" y="5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5"/>
                      <a:pt x="34" y="0"/>
                      <a:pt x="2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46"/>
                      <a:pt x="14" y="46"/>
                      <a:pt x="14" y="46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17"/>
              <p:cNvSpPr>
                <a:spLocks/>
              </p:cNvSpPr>
              <p:nvPr/>
            </p:nvSpPr>
            <p:spPr bwMode="auto">
              <a:xfrm>
                <a:off x="4144" y="1570"/>
                <a:ext cx="108" cy="71"/>
              </a:xfrm>
              <a:custGeom>
                <a:avLst/>
                <a:gdLst>
                  <a:gd name="T0" fmla="*/ 0 w 62"/>
                  <a:gd name="T1" fmla="*/ 2 h 41"/>
                  <a:gd name="T2" fmla="*/ 20 w 62"/>
                  <a:gd name="T3" fmla="*/ 19 h 41"/>
                  <a:gd name="T4" fmla="*/ 27 w 62"/>
                  <a:gd name="T5" fmla="*/ 19 h 41"/>
                  <a:gd name="T6" fmla="*/ 27 w 62"/>
                  <a:gd name="T7" fmla="*/ 32 h 41"/>
                  <a:gd name="T8" fmla="*/ 19 w 62"/>
                  <a:gd name="T9" fmla="*/ 32 h 41"/>
                  <a:gd name="T10" fmla="*/ 19 w 62"/>
                  <a:gd name="T11" fmla="*/ 41 h 41"/>
                  <a:gd name="T12" fmla="*/ 43 w 62"/>
                  <a:gd name="T13" fmla="*/ 41 h 41"/>
                  <a:gd name="T14" fmla="*/ 43 w 62"/>
                  <a:gd name="T15" fmla="*/ 32 h 41"/>
                  <a:gd name="T16" fmla="*/ 35 w 62"/>
                  <a:gd name="T17" fmla="*/ 32 h 41"/>
                  <a:gd name="T18" fmla="*/ 35 w 62"/>
                  <a:gd name="T19" fmla="*/ 19 h 41"/>
                  <a:gd name="T20" fmla="*/ 42 w 62"/>
                  <a:gd name="T21" fmla="*/ 19 h 41"/>
                  <a:gd name="T22" fmla="*/ 62 w 62"/>
                  <a:gd name="T23" fmla="*/ 2 h 41"/>
                  <a:gd name="T24" fmla="*/ 54 w 62"/>
                  <a:gd name="T25" fmla="*/ 0 h 41"/>
                  <a:gd name="T26" fmla="*/ 42 w 62"/>
                  <a:gd name="T27" fmla="*/ 11 h 41"/>
                  <a:gd name="T28" fmla="*/ 20 w 62"/>
                  <a:gd name="T29" fmla="*/ 11 h 41"/>
                  <a:gd name="T30" fmla="*/ 8 w 62"/>
                  <a:gd name="T31" fmla="*/ 0 h 41"/>
                  <a:gd name="T32" fmla="*/ 0 w 62"/>
                  <a:gd name="T33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41">
                    <a:moveTo>
                      <a:pt x="0" y="2"/>
                    </a:moveTo>
                    <a:cubicBezTo>
                      <a:pt x="2" y="12"/>
                      <a:pt x="11" y="19"/>
                      <a:pt x="20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52" y="19"/>
                      <a:pt x="60" y="10"/>
                      <a:pt x="62" y="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3" y="5"/>
                      <a:pt x="48" y="11"/>
                      <a:pt x="42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11"/>
                      <a:pt x="9" y="6"/>
                      <a:pt x="8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18"/>
              <p:cNvSpPr>
                <a:spLocks/>
              </p:cNvSpPr>
              <p:nvPr/>
            </p:nvSpPr>
            <p:spPr bwMode="auto">
              <a:xfrm>
                <a:off x="3286" y="2482"/>
                <a:ext cx="129" cy="120"/>
              </a:xfrm>
              <a:custGeom>
                <a:avLst/>
                <a:gdLst>
                  <a:gd name="T0" fmla="*/ 70 w 74"/>
                  <a:gd name="T1" fmla="*/ 69 h 69"/>
                  <a:gd name="T2" fmla="*/ 70 w 74"/>
                  <a:gd name="T3" fmla="*/ 64 h 69"/>
                  <a:gd name="T4" fmla="*/ 74 w 74"/>
                  <a:gd name="T5" fmla="*/ 10 h 69"/>
                  <a:gd name="T6" fmla="*/ 65 w 74"/>
                  <a:gd name="T7" fmla="*/ 18 h 69"/>
                  <a:gd name="T8" fmla="*/ 65 w 74"/>
                  <a:gd name="T9" fmla="*/ 27 h 69"/>
                  <a:gd name="T10" fmla="*/ 65 w 74"/>
                  <a:gd name="T11" fmla="*/ 33 h 69"/>
                  <a:gd name="T12" fmla="*/ 65 w 74"/>
                  <a:gd name="T13" fmla="*/ 41 h 69"/>
                  <a:gd name="T14" fmla="*/ 32 w 74"/>
                  <a:gd name="T15" fmla="*/ 3 h 69"/>
                  <a:gd name="T16" fmla="*/ 31 w 74"/>
                  <a:gd name="T17" fmla="*/ 4 h 69"/>
                  <a:gd name="T18" fmla="*/ 31 w 74"/>
                  <a:gd name="T19" fmla="*/ 64 h 69"/>
                  <a:gd name="T20" fmla="*/ 61 w 74"/>
                  <a:gd name="T21" fmla="*/ 64 h 69"/>
                  <a:gd name="T22" fmla="*/ 65 w 74"/>
                  <a:gd name="T23" fmla="*/ 69 h 69"/>
                  <a:gd name="T24" fmla="*/ 61 w 74"/>
                  <a:gd name="T25" fmla="*/ 37 h 69"/>
                  <a:gd name="T26" fmla="*/ 65 w 74"/>
                  <a:gd name="T27" fmla="*/ 27 h 69"/>
                  <a:gd name="T28" fmla="*/ 61 w 74"/>
                  <a:gd name="T29" fmla="*/ 23 h 69"/>
                  <a:gd name="T30" fmla="*/ 65 w 74"/>
                  <a:gd name="T31" fmla="*/ 10 h 69"/>
                  <a:gd name="T32" fmla="*/ 31 w 74"/>
                  <a:gd name="T33" fmla="*/ 17 h 69"/>
                  <a:gd name="T34" fmla="*/ 53 w 74"/>
                  <a:gd name="T35" fmla="*/ 57 h 69"/>
                  <a:gd name="T36" fmla="*/ 31 w 74"/>
                  <a:gd name="T37" fmla="*/ 57 h 69"/>
                  <a:gd name="T38" fmla="*/ 65 w 74"/>
                  <a:gd name="T39" fmla="*/ 33 h 69"/>
                  <a:gd name="T40" fmla="*/ 31 w 74"/>
                  <a:gd name="T41" fmla="*/ 2 h 69"/>
                  <a:gd name="T42" fmla="*/ 16 w 74"/>
                  <a:gd name="T43" fmla="*/ 10 h 69"/>
                  <a:gd name="T44" fmla="*/ 0 w 74"/>
                  <a:gd name="T45" fmla="*/ 3 h 69"/>
                  <a:gd name="T46" fmla="*/ 10 w 74"/>
                  <a:gd name="T47" fmla="*/ 10 h 69"/>
                  <a:gd name="T48" fmla="*/ 1 w 74"/>
                  <a:gd name="T49" fmla="*/ 64 h 69"/>
                  <a:gd name="T50" fmla="*/ 7 w 74"/>
                  <a:gd name="T51" fmla="*/ 64 h 69"/>
                  <a:gd name="T52" fmla="*/ 16 w 74"/>
                  <a:gd name="T53" fmla="*/ 69 h 69"/>
                  <a:gd name="T54" fmla="*/ 16 w 74"/>
                  <a:gd name="T55" fmla="*/ 64 h 69"/>
                  <a:gd name="T56" fmla="*/ 31 w 74"/>
                  <a:gd name="T57" fmla="*/ 57 h 69"/>
                  <a:gd name="T58" fmla="*/ 8 w 74"/>
                  <a:gd name="T59" fmla="*/ 17 h 69"/>
                  <a:gd name="T60" fmla="*/ 31 w 74"/>
                  <a:gd name="T61" fmla="*/ 10 h 69"/>
                  <a:gd name="T62" fmla="*/ 23 w 74"/>
                  <a:gd name="T63" fmla="*/ 10 h 69"/>
                  <a:gd name="T64" fmla="*/ 31 w 74"/>
                  <a:gd name="T65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69">
                    <a:moveTo>
                      <a:pt x="65" y="69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8"/>
                      <a:pt x="69" y="20"/>
                      <a:pt x="69" y="23"/>
                    </a:cubicBezTo>
                    <a:cubicBezTo>
                      <a:pt x="69" y="25"/>
                      <a:pt x="67" y="27"/>
                      <a:pt x="65" y="27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7" y="33"/>
                      <a:pt x="69" y="35"/>
                      <a:pt x="69" y="37"/>
                    </a:cubicBezTo>
                    <a:cubicBezTo>
                      <a:pt x="69" y="39"/>
                      <a:pt x="67" y="41"/>
                      <a:pt x="65" y="41"/>
                    </a:cubicBezTo>
                    <a:lnTo>
                      <a:pt x="65" y="69"/>
                    </a:lnTo>
                    <a:close/>
                    <a:moveTo>
                      <a:pt x="32" y="3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2" y="3"/>
                      <a:pt x="32" y="3"/>
                    </a:cubicBezTo>
                    <a:close/>
                    <a:moveTo>
                      <a:pt x="31" y="64"/>
                    </a:move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3" y="41"/>
                      <a:pt x="61" y="39"/>
                      <a:pt x="61" y="37"/>
                    </a:cubicBezTo>
                    <a:cubicBezTo>
                      <a:pt x="61" y="35"/>
                      <a:pt x="63" y="33"/>
                      <a:pt x="65" y="33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3" y="27"/>
                      <a:pt x="61" y="25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0"/>
                      <a:pt x="63" y="18"/>
                      <a:pt x="65" y="18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64"/>
                      <a:pt x="31" y="64"/>
                      <a:pt x="31" y="64"/>
                    </a:cubicBezTo>
                    <a:close/>
                    <a:moveTo>
                      <a:pt x="65" y="33"/>
                    </a:moveTo>
                    <a:cubicBezTo>
                      <a:pt x="65" y="33"/>
                      <a:pt x="65" y="33"/>
                      <a:pt x="65" y="33"/>
                    </a:cubicBezTo>
                    <a:moveTo>
                      <a:pt x="31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Oval 119"/>
              <p:cNvSpPr>
                <a:spLocks/>
              </p:cNvSpPr>
              <p:nvPr/>
            </p:nvSpPr>
            <p:spPr bwMode="auto">
              <a:xfrm>
                <a:off x="4498" y="1072"/>
                <a:ext cx="35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20"/>
              <p:cNvSpPr>
                <a:spLocks/>
              </p:cNvSpPr>
              <p:nvPr/>
            </p:nvSpPr>
            <p:spPr bwMode="auto">
              <a:xfrm>
                <a:off x="4474" y="1113"/>
                <a:ext cx="82" cy="125"/>
              </a:xfrm>
              <a:custGeom>
                <a:avLst/>
                <a:gdLst>
                  <a:gd name="T0" fmla="*/ 14 w 82"/>
                  <a:gd name="T1" fmla="*/ 23 h 125"/>
                  <a:gd name="T2" fmla="*/ 19 w 82"/>
                  <a:gd name="T3" fmla="*/ 23 h 125"/>
                  <a:gd name="T4" fmla="*/ 19 w 82"/>
                  <a:gd name="T5" fmla="*/ 65 h 125"/>
                  <a:gd name="T6" fmla="*/ 19 w 82"/>
                  <a:gd name="T7" fmla="*/ 65 h 125"/>
                  <a:gd name="T8" fmla="*/ 19 w 82"/>
                  <a:gd name="T9" fmla="*/ 125 h 125"/>
                  <a:gd name="T10" fmla="*/ 38 w 82"/>
                  <a:gd name="T11" fmla="*/ 125 h 125"/>
                  <a:gd name="T12" fmla="*/ 38 w 82"/>
                  <a:gd name="T13" fmla="*/ 59 h 125"/>
                  <a:gd name="T14" fmla="*/ 45 w 82"/>
                  <a:gd name="T15" fmla="*/ 59 h 125"/>
                  <a:gd name="T16" fmla="*/ 45 w 82"/>
                  <a:gd name="T17" fmla="*/ 125 h 125"/>
                  <a:gd name="T18" fmla="*/ 64 w 82"/>
                  <a:gd name="T19" fmla="*/ 125 h 125"/>
                  <a:gd name="T20" fmla="*/ 64 w 82"/>
                  <a:gd name="T21" fmla="*/ 59 h 125"/>
                  <a:gd name="T22" fmla="*/ 64 w 82"/>
                  <a:gd name="T23" fmla="*/ 59 h 125"/>
                  <a:gd name="T24" fmla="*/ 64 w 82"/>
                  <a:gd name="T25" fmla="*/ 23 h 125"/>
                  <a:gd name="T26" fmla="*/ 69 w 82"/>
                  <a:gd name="T27" fmla="*/ 23 h 125"/>
                  <a:gd name="T28" fmla="*/ 69 w 82"/>
                  <a:gd name="T29" fmla="*/ 59 h 125"/>
                  <a:gd name="T30" fmla="*/ 82 w 82"/>
                  <a:gd name="T31" fmla="*/ 59 h 125"/>
                  <a:gd name="T32" fmla="*/ 82 w 82"/>
                  <a:gd name="T33" fmla="*/ 0 h 125"/>
                  <a:gd name="T34" fmla="*/ 0 w 82"/>
                  <a:gd name="T35" fmla="*/ 0 h 125"/>
                  <a:gd name="T36" fmla="*/ 0 w 82"/>
                  <a:gd name="T37" fmla="*/ 59 h 125"/>
                  <a:gd name="T38" fmla="*/ 14 w 82"/>
                  <a:gd name="T39" fmla="*/ 59 h 125"/>
                  <a:gd name="T40" fmla="*/ 14 w 82"/>
                  <a:gd name="T41" fmla="*/ 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25">
                    <a:moveTo>
                      <a:pt x="14" y="23"/>
                    </a:moveTo>
                    <a:lnTo>
                      <a:pt x="19" y="23"/>
                    </a:lnTo>
                    <a:lnTo>
                      <a:pt x="19" y="65"/>
                    </a:lnTo>
                    <a:lnTo>
                      <a:pt x="19" y="65"/>
                    </a:lnTo>
                    <a:lnTo>
                      <a:pt x="19" y="125"/>
                    </a:lnTo>
                    <a:lnTo>
                      <a:pt x="38" y="125"/>
                    </a:lnTo>
                    <a:lnTo>
                      <a:pt x="38" y="59"/>
                    </a:lnTo>
                    <a:lnTo>
                      <a:pt x="45" y="59"/>
                    </a:lnTo>
                    <a:lnTo>
                      <a:pt x="45" y="125"/>
                    </a:lnTo>
                    <a:lnTo>
                      <a:pt x="64" y="125"/>
                    </a:lnTo>
                    <a:lnTo>
                      <a:pt x="64" y="59"/>
                    </a:lnTo>
                    <a:lnTo>
                      <a:pt x="64" y="59"/>
                    </a:lnTo>
                    <a:lnTo>
                      <a:pt x="64" y="23"/>
                    </a:lnTo>
                    <a:lnTo>
                      <a:pt x="69" y="23"/>
                    </a:lnTo>
                    <a:lnTo>
                      <a:pt x="69" y="59"/>
                    </a:lnTo>
                    <a:lnTo>
                      <a:pt x="82" y="5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14" y="2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Oval 121"/>
              <p:cNvSpPr>
                <a:spLocks/>
              </p:cNvSpPr>
              <p:nvPr/>
            </p:nvSpPr>
            <p:spPr bwMode="auto">
              <a:xfrm>
                <a:off x="4592" y="1072"/>
                <a:ext cx="33" cy="3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22"/>
              <p:cNvSpPr>
                <a:spLocks/>
              </p:cNvSpPr>
              <p:nvPr/>
            </p:nvSpPr>
            <p:spPr bwMode="auto">
              <a:xfrm>
                <a:off x="4561" y="1113"/>
                <a:ext cx="93" cy="125"/>
              </a:xfrm>
              <a:custGeom>
                <a:avLst/>
                <a:gdLst>
                  <a:gd name="T0" fmla="*/ 81 w 93"/>
                  <a:gd name="T1" fmla="*/ 59 h 125"/>
                  <a:gd name="T2" fmla="*/ 93 w 93"/>
                  <a:gd name="T3" fmla="*/ 59 h 125"/>
                  <a:gd name="T4" fmla="*/ 78 w 93"/>
                  <a:gd name="T5" fmla="*/ 0 h 125"/>
                  <a:gd name="T6" fmla="*/ 17 w 93"/>
                  <a:gd name="T7" fmla="*/ 0 h 125"/>
                  <a:gd name="T8" fmla="*/ 0 w 93"/>
                  <a:gd name="T9" fmla="*/ 59 h 125"/>
                  <a:gd name="T10" fmla="*/ 14 w 93"/>
                  <a:gd name="T11" fmla="*/ 59 h 125"/>
                  <a:gd name="T12" fmla="*/ 24 w 93"/>
                  <a:gd name="T13" fmla="*/ 23 h 125"/>
                  <a:gd name="T14" fmla="*/ 28 w 93"/>
                  <a:gd name="T15" fmla="*/ 23 h 125"/>
                  <a:gd name="T16" fmla="*/ 10 w 93"/>
                  <a:gd name="T17" fmla="*/ 89 h 125"/>
                  <a:gd name="T18" fmla="*/ 24 w 93"/>
                  <a:gd name="T19" fmla="*/ 89 h 125"/>
                  <a:gd name="T20" fmla="*/ 24 w 93"/>
                  <a:gd name="T21" fmla="*/ 125 h 125"/>
                  <a:gd name="T22" fmla="*/ 45 w 93"/>
                  <a:gd name="T23" fmla="*/ 125 h 125"/>
                  <a:gd name="T24" fmla="*/ 45 w 93"/>
                  <a:gd name="T25" fmla="*/ 89 h 125"/>
                  <a:gd name="T26" fmla="*/ 50 w 93"/>
                  <a:gd name="T27" fmla="*/ 89 h 125"/>
                  <a:gd name="T28" fmla="*/ 50 w 93"/>
                  <a:gd name="T29" fmla="*/ 125 h 125"/>
                  <a:gd name="T30" fmla="*/ 69 w 93"/>
                  <a:gd name="T31" fmla="*/ 125 h 125"/>
                  <a:gd name="T32" fmla="*/ 69 w 93"/>
                  <a:gd name="T33" fmla="*/ 89 h 125"/>
                  <a:gd name="T34" fmla="*/ 85 w 93"/>
                  <a:gd name="T35" fmla="*/ 89 h 125"/>
                  <a:gd name="T36" fmla="*/ 66 w 93"/>
                  <a:gd name="T37" fmla="*/ 23 h 125"/>
                  <a:gd name="T38" fmla="*/ 71 w 93"/>
                  <a:gd name="T39" fmla="*/ 23 h 125"/>
                  <a:gd name="T40" fmla="*/ 81 w 93"/>
                  <a:gd name="T41" fmla="*/ 5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" h="125">
                    <a:moveTo>
                      <a:pt x="81" y="59"/>
                    </a:moveTo>
                    <a:lnTo>
                      <a:pt x="93" y="59"/>
                    </a:lnTo>
                    <a:lnTo>
                      <a:pt x="78" y="0"/>
                    </a:lnTo>
                    <a:lnTo>
                      <a:pt x="17" y="0"/>
                    </a:lnTo>
                    <a:lnTo>
                      <a:pt x="0" y="59"/>
                    </a:lnTo>
                    <a:lnTo>
                      <a:pt x="14" y="59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10" y="89"/>
                    </a:lnTo>
                    <a:lnTo>
                      <a:pt x="24" y="89"/>
                    </a:lnTo>
                    <a:lnTo>
                      <a:pt x="24" y="125"/>
                    </a:lnTo>
                    <a:lnTo>
                      <a:pt x="45" y="125"/>
                    </a:lnTo>
                    <a:lnTo>
                      <a:pt x="45" y="89"/>
                    </a:lnTo>
                    <a:lnTo>
                      <a:pt x="50" y="89"/>
                    </a:lnTo>
                    <a:lnTo>
                      <a:pt x="50" y="125"/>
                    </a:lnTo>
                    <a:lnTo>
                      <a:pt x="69" y="125"/>
                    </a:lnTo>
                    <a:lnTo>
                      <a:pt x="69" y="89"/>
                    </a:lnTo>
                    <a:lnTo>
                      <a:pt x="85" y="89"/>
                    </a:lnTo>
                    <a:lnTo>
                      <a:pt x="66" y="23"/>
                    </a:lnTo>
                    <a:lnTo>
                      <a:pt x="71" y="23"/>
                    </a:lnTo>
                    <a:lnTo>
                      <a:pt x="81" y="59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123"/>
              <p:cNvSpPr>
                <a:spLocks/>
              </p:cNvSpPr>
              <p:nvPr/>
            </p:nvSpPr>
            <p:spPr bwMode="auto">
              <a:xfrm>
                <a:off x="3831" y="2807"/>
                <a:ext cx="131" cy="160"/>
              </a:xfrm>
              <a:custGeom>
                <a:avLst/>
                <a:gdLst>
                  <a:gd name="T0" fmla="*/ 52 w 75"/>
                  <a:gd name="T1" fmla="*/ 84 h 92"/>
                  <a:gd name="T2" fmla="*/ 75 w 75"/>
                  <a:gd name="T3" fmla="*/ 92 h 92"/>
                  <a:gd name="T4" fmla="*/ 52 w 75"/>
                  <a:gd name="T5" fmla="*/ 52 h 92"/>
                  <a:gd name="T6" fmla="*/ 47 w 75"/>
                  <a:gd name="T7" fmla="*/ 45 h 92"/>
                  <a:gd name="T8" fmla="*/ 43 w 75"/>
                  <a:gd name="T9" fmla="*/ 63 h 92"/>
                  <a:gd name="T10" fmla="*/ 45 w 75"/>
                  <a:gd name="T11" fmla="*/ 69 h 92"/>
                  <a:gd name="T12" fmla="*/ 43 w 75"/>
                  <a:gd name="T13" fmla="*/ 67 h 92"/>
                  <a:gd name="T14" fmla="*/ 46 w 75"/>
                  <a:gd name="T15" fmla="*/ 78 h 92"/>
                  <a:gd name="T16" fmla="*/ 43 w 75"/>
                  <a:gd name="T17" fmla="*/ 84 h 92"/>
                  <a:gd name="T18" fmla="*/ 43 w 75"/>
                  <a:gd name="T19" fmla="*/ 84 h 92"/>
                  <a:gd name="T20" fmla="*/ 37 w 75"/>
                  <a:gd name="T21" fmla="*/ 78 h 92"/>
                  <a:gd name="T22" fmla="*/ 43 w 75"/>
                  <a:gd name="T23" fmla="*/ 24 h 92"/>
                  <a:gd name="T24" fmla="*/ 40 w 75"/>
                  <a:gd name="T25" fmla="*/ 14 h 92"/>
                  <a:gd name="T26" fmla="*/ 37 w 75"/>
                  <a:gd name="T27" fmla="*/ 27 h 92"/>
                  <a:gd name="T28" fmla="*/ 37 w 75"/>
                  <a:gd name="T29" fmla="*/ 45 h 92"/>
                  <a:gd name="T30" fmla="*/ 41 w 75"/>
                  <a:gd name="T31" fmla="*/ 52 h 92"/>
                  <a:gd name="T32" fmla="*/ 37 w 75"/>
                  <a:gd name="T33" fmla="*/ 62 h 92"/>
                  <a:gd name="T34" fmla="*/ 43 w 75"/>
                  <a:gd name="T35" fmla="*/ 74 h 92"/>
                  <a:gd name="T36" fmla="*/ 41 w 75"/>
                  <a:gd name="T37" fmla="*/ 65 h 92"/>
                  <a:gd name="T38" fmla="*/ 43 w 75"/>
                  <a:gd name="T39" fmla="*/ 24 h 92"/>
                  <a:gd name="T40" fmla="*/ 37 w 75"/>
                  <a:gd name="T41" fmla="*/ 84 h 92"/>
                  <a:gd name="T42" fmla="*/ 37 w 75"/>
                  <a:gd name="T43" fmla="*/ 78 h 92"/>
                  <a:gd name="T44" fmla="*/ 37 w 75"/>
                  <a:gd name="T45" fmla="*/ 78 h 92"/>
                  <a:gd name="T46" fmla="*/ 32 w 75"/>
                  <a:gd name="T47" fmla="*/ 84 h 92"/>
                  <a:gd name="T48" fmla="*/ 37 w 75"/>
                  <a:gd name="T49" fmla="*/ 0 h 92"/>
                  <a:gd name="T50" fmla="*/ 34 w 75"/>
                  <a:gd name="T51" fmla="*/ 14 h 92"/>
                  <a:gd name="T52" fmla="*/ 32 w 75"/>
                  <a:gd name="T53" fmla="*/ 63 h 92"/>
                  <a:gd name="T54" fmla="*/ 32 w 75"/>
                  <a:gd name="T55" fmla="*/ 67 h 92"/>
                  <a:gd name="T56" fmla="*/ 37 w 75"/>
                  <a:gd name="T57" fmla="*/ 69 h 92"/>
                  <a:gd name="T58" fmla="*/ 37 w 75"/>
                  <a:gd name="T59" fmla="*/ 62 h 92"/>
                  <a:gd name="T60" fmla="*/ 33 w 75"/>
                  <a:gd name="T61" fmla="*/ 58 h 92"/>
                  <a:gd name="T62" fmla="*/ 37 w 75"/>
                  <a:gd name="T63" fmla="*/ 52 h 92"/>
                  <a:gd name="T64" fmla="*/ 37 w 75"/>
                  <a:gd name="T65" fmla="*/ 52 h 92"/>
                  <a:gd name="T66" fmla="*/ 37 w 75"/>
                  <a:gd name="T67" fmla="*/ 45 h 92"/>
                  <a:gd name="T68" fmla="*/ 37 w 75"/>
                  <a:gd name="T69" fmla="*/ 27 h 92"/>
                  <a:gd name="T70" fmla="*/ 37 w 75"/>
                  <a:gd name="T71" fmla="*/ 27 h 92"/>
                  <a:gd name="T72" fmla="*/ 0 w 75"/>
                  <a:gd name="T73" fmla="*/ 92 h 92"/>
                  <a:gd name="T74" fmla="*/ 23 w 75"/>
                  <a:gd name="T75" fmla="*/ 84 h 92"/>
                  <a:gd name="T76" fmla="*/ 32 w 75"/>
                  <a:gd name="T77" fmla="*/ 78 h 92"/>
                  <a:gd name="T78" fmla="*/ 32 w 75"/>
                  <a:gd name="T79" fmla="*/ 74 h 92"/>
                  <a:gd name="T80" fmla="*/ 30 w 75"/>
                  <a:gd name="T81" fmla="*/ 69 h 92"/>
                  <a:gd name="T82" fmla="*/ 32 w 75"/>
                  <a:gd name="T83" fmla="*/ 63 h 92"/>
                  <a:gd name="T84" fmla="*/ 32 w 75"/>
                  <a:gd name="T85" fmla="*/ 24 h 92"/>
                  <a:gd name="T86" fmla="*/ 23 w 75"/>
                  <a:gd name="T87" fmla="*/ 45 h 92"/>
                  <a:gd name="T88" fmla="*/ 25 w 75"/>
                  <a:gd name="T89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5" h="92">
                    <a:moveTo>
                      <a:pt x="43" y="84"/>
                    </a:moveTo>
                    <a:cubicBezTo>
                      <a:pt x="52" y="84"/>
                      <a:pt x="52" y="84"/>
                      <a:pt x="52" y="84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75" y="92"/>
                      <a:pt x="75" y="92"/>
                      <a:pt x="75" y="92"/>
                    </a:cubicBezTo>
                    <a:cubicBezTo>
                      <a:pt x="63" y="85"/>
                      <a:pt x="55" y="69"/>
                      <a:pt x="50" y="52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5" y="37"/>
                      <a:pt x="44" y="30"/>
                      <a:pt x="43" y="2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5"/>
                      <a:pt x="44" y="67"/>
                      <a:pt x="45" y="69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6" y="78"/>
                      <a:pt x="46" y="78"/>
                      <a:pt x="46" y="78"/>
                    </a:cubicBezTo>
                    <a:cubicBezTo>
                      <a:pt x="43" y="78"/>
                      <a:pt x="43" y="78"/>
                      <a:pt x="43" y="78"/>
                    </a:cubicBezTo>
                    <a:lnTo>
                      <a:pt x="43" y="84"/>
                    </a:lnTo>
                    <a:close/>
                    <a:moveTo>
                      <a:pt x="37" y="84"/>
                    </a:moveTo>
                    <a:cubicBezTo>
                      <a:pt x="43" y="84"/>
                      <a:pt x="43" y="84"/>
                      <a:pt x="43" y="8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84"/>
                      <a:pt x="37" y="84"/>
                      <a:pt x="37" y="84"/>
                    </a:cubicBezTo>
                    <a:close/>
                    <a:moveTo>
                      <a:pt x="43" y="24"/>
                    </a:moveTo>
                    <a:cubicBezTo>
                      <a:pt x="42" y="18"/>
                      <a:pt x="41" y="14"/>
                      <a:pt x="41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8" y="28"/>
                      <a:pt x="38" y="41"/>
                      <a:pt x="3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4"/>
                      <a:pt x="42" y="58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43" y="74"/>
                      <a:pt x="43" y="74"/>
                      <a:pt x="43" y="7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43" y="63"/>
                      <a:pt x="43" y="63"/>
                      <a:pt x="43" y="63"/>
                    </a:cubicBezTo>
                    <a:lnTo>
                      <a:pt x="43" y="24"/>
                    </a:lnTo>
                    <a:close/>
                    <a:moveTo>
                      <a:pt x="32" y="84"/>
                    </a:move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7" y="78"/>
                      <a:pt x="37" y="78"/>
                      <a:pt x="37" y="78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4"/>
                      <a:pt x="32" y="84"/>
                      <a:pt x="32" y="84"/>
                    </a:cubicBezTo>
                    <a:close/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8"/>
                      <a:pt x="32" y="24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4" y="54"/>
                      <a:pt x="34" y="52"/>
                      <a:pt x="34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7" y="40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lnTo>
                      <a:pt x="37" y="0"/>
                    </a:lnTo>
                    <a:close/>
                    <a:moveTo>
                      <a:pt x="0" y="92"/>
                    </a:moveTo>
                    <a:cubicBezTo>
                      <a:pt x="15" y="92"/>
                      <a:pt x="15" y="92"/>
                      <a:pt x="15" y="92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1" y="67"/>
                      <a:pt x="31" y="65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30"/>
                      <a:pt x="30" y="37"/>
                      <a:pt x="28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0" y="69"/>
                      <a:pt x="12" y="85"/>
                      <a:pt x="0" y="92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124"/>
              <p:cNvSpPr>
                <a:spLocks/>
              </p:cNvSpPr>
              <p:nvPr/>
            </p:nvSpPr>
            <p:spPr bwMode="auto">
              <a:xfrm>
                <a:off x="3425" y="705"/>
                <a:ext cx="101" cy="63"/>
              </a:xfrm>
              <a:custGeom>
                <a:avLst/>
                <a:gdLst>
                  <a:gd name="T0" fmla="*/ 78 w 101"/>
                  <a:gd name="T1" fmla="*/ 63 h 63"/>
                  <a:gd name="T2" fmla="*/ 101 w 101"/>
                  <a:gd name="T3" fmla="*/ 63 h 63"/>
                  <a:gd name="T4" fmla="*/ 101 w 101"/>
                  <a:gd name="T5" fmla="*/ 35 h 63"/>
                  <a:gd name="T6" fmla="*/ 89 w 101"/>
                  <a:gd name="T7" fmla="*/ 35 h 63"/>
                  <a:gd name="T8" fmla="*/ 89 w 101"/>
                  <a:gd name="T9" fmla="*/ 0 h 63"/>
                  <a:gd name="T10" fmla="*/ 78 w 101"/>
                  <a:gd name="T11" fmla="*/ 0 h 63"/>
                  <a:gd name="T12" fmla="*/ 78 w 101"/>
                  <a:gd name="T13" fmla="*/ 44 h 63"/>
                  <a:gd name="T14" fmla="*/ 87 w 101"/>
                  <a:gd name="T15" fmla="*/ 44 h 63"/>
                  <a:gd name="T16" fmla="*/ 87 w 101"/>
                  <a:gd name="T17" fmla="*/ 56 h 63"/>
                  <a:gd name="T18" fmla="*/ 87 w 101"/>
                  <a:gd name="T19" fmla="*/ 56 h 63"/>
                  <a:gd name="T20" fmla="*/ 78 w 101"/>
                  <a:gd name="T21" fmla="*/ 56 h 63"/>
                  <a:gd name="T22" fmla="*/ 78 w 101"/>
                  <a:gd name="T23" fmla="*/ 63 h 63"/>
                  <a:gd name="T24" fmla="*/ 64 w 101"/>
                  <a:gd name="T25" fmla="*/ 0 h 63"/>
                  <a:gd name="T26" fmla="*/ 64 w 101"/>
                  <a:gd name="T27" fmla="*/ 35 h 63"/>
                  <a:gd name="T28" fmla="*/ 50 w 101"/>
                  <a:gd name="T29" fmla="*/ 35 h 63"/>
                  <a:gd name="T30" fmla="*/ 50 w 101"/>
                  <a:gd name="T31" fmla="*/ 44 h 63"/>
                  <a:gd name="T32" fmla="*/ 59 w 101"/>
                  <a:gd name="T33" fmla="*/ 44 h 63"/>
                  <a:gd name="T34" fmla="*/ 59 w 101"/>
                  <a:gd name="T35" fmla="*/ 56 h 63"/>
                  <a:gd name="T36" fmla="*/ 59 w 101"/>
                  <a:gd name="T37" fmla="*/ 56 h 63"/>
                  <a:gd name="T38" fmla="*/ 50 w 101"/>
                  <a:gd name="T39" fmla="*/ 56 h 63"/>
                  <a:gd name="T40" fmla="*/ 50 w 101"/>
                  <a:gd name="T41" fmla="*/ 63 h 63"/>
                  <a:gd name="T42" fmla="*/ 78 w 101"/>
                  <a:gd name="T43" fmla="*/ 63 h 63"/>
                  <a:gd name="T44" fmla="*/ 78 w 101"/>
                  <a:gd name="T45" fmla="*/ 56 h 63"/>
                  <a:gd name="T46" fmla="*/ 69 w 101"/>
                  <a:gd name="T47" fmla="*/ 56 h 63"/>
                  <a:gd name="T48" fmla="*/ 69 w 101"/>
                  <a:gd name="T49" fmla="*/ 44 h 63"/>
                  <a:gd name="T50" fmla="*/ 78 w 101"/>
                  <a:gd name="T51" fmla="*/ 44 h 63"/>
                  <a:gd name="T52" fmla="*/ 78 w 101"/>
                  <a:gd name="T53" fmla="*/ 0 h 63"/>
                  <a:gd name="T54" fmla="*/ 64 w 101"/>
                  <a:gd name="T55" fmla="*/ 0 h 63"/>
                  <a:gd name="T56" fmla="*/ 50 w 101"/>
                  <a:gd name="T57" fmla="*/ 35 h 63"/>
                  <a:gd name="T58" fmla="*/ 21 w 101"/>
                  <a:gd name="T59" fmla="*/ 35 h 63"/>
                  <a:gd name="T60" fmla="*/ 21 w 101"/>
                  <a:gd name="T61" fmla="*/ 44 h 63"/>
                  <a:gd name="T62" fmla="*/ 29 w 101"/>
                  <a:gd name="T63" fmla="*/ 44 h 63"/>
                  <a:gd name="T64" fmla="*/ 29 w 101"/>
                  <a:gd name="T65" fmla="*/ 56 h 63"/>
                  <a:gd name="T66" fmla="*/ 29 w 101"/>
                  <a:gd name="T67" fmla="*/ 56 h 63"/>
                  <a:gd name="T68" fmla="*/ 21 w 101"/>
                  <a:gd name="T69" fmla="*/ 56 h 63"/>
                  <a:gd name="T70" fmla="*/ 21 w 101"/>
                  <a:gd name="T71" fmla="*/ 63 h 63"/>
                  <a:gd name="T72" fmla="*/ 50 w 101"/>
                  <a:gd name="T73" fmla="*/ 63 h 63"/>
                  <a:gd name="T74" fmla="*/ 50 w 101"/>
                  <a:gd name="T75" fmla="*/ 56 h 63"/>
                  <a:gd name="T76" fmla="*/ 42 w 101"/>
                  <a:gd name="T77" fmla="*/ 56 h 63"/>
                  <a:gd name="T78" fmla="*/ 42 w 101"/>
                  <a:gd name="T79" fmla="*/ 44 h 63"/>
                  <a:gd name="T80" fmla="*/ 50 w 101"/>
                  <a:gd name="T81" fmla="*/ 44 h 63"/>
                  <a:gd name="T82" fmla="*/ 50 w 101"/>
                  <a:gd name="T83" fmla="*/ 35 h 63"/>
                  <a:gd name="T84" fmla="*/ 21 w 101"/>
                  <a:gd name="T85" fmla="*/ 35 h 63"/>
                  <a:gd name="T86" fmla="*/ 0 w 101"/>
                  <a:gd name="T87" fmla="*/ 35 h 63"/>
                  <a:gd name="T88" fmla="*/ 0 w 101"/>
                  <a:gd name="T89" fmla="*/ 63 h 63"/>
                  <a:gd name="T90" fmla="*/ 21 w 101"/>
                  <a:gd name="T91" fmla="*/ 63 h 63"/>
                  <a:gd name="T92" fmla="*/ 21 w 101"/>
                  <a:gd name="T93" fmla="*/ 56 h 63"/>
                  <a:gd name="T94" fmla="*/ 12 w 101"/>
                  <a:gd name="T95" fmla="*/ 56 h 63"/>
                  <a:gd name="T96" fmla="*/ 12 w 101"/>
                  <a:gd name="T97" fmla="*/ 44 h 63"/>
                  <a:gd name="T98" fmla="*/ 21 w 101"/>
                  <a:gd name="T99" fmla="*/ 44 h 63"/>
                  <a:gd name="T100" fmla="*/ 21 w 101"/>
                  <a:gd name="T101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1" h="63">
                    <a:moveTo>
                      <a:pt x="78" y="63"/>
                    </a:moveTo>
                    <a:lnTo>
                      <a:pt x="101" y="63"/>
                    </a:lnTo>
                    <a:lnTo>
                      <a:pt x="101" y="35"/>
                    </a:lnTo>
                    <a:lnTo>
                      <a:pt x="89" y="35"/>
                    </a:lnTo>
                    <a:lnTo>
                      <a:pt x="89" y="0"/>
                    </a:lnTo>
                    <a:lnTo>
                      <a:pt x="78" y="0"/>
                    </a:lnTo>
                    <a:lnTo>
                      <a:pt x="78" y="44"/>
                    </a:lnTo>
                    <a:lnTo>
                      <a:pt x="87" y="44"/>
                    </a:lnTo>
                    <a:lnTo>
                      <a:pt x="87" y="56"/>
                    </a:lnTo>
                    <a:lnTo>
                      <a:pt x="87" y="56"/>
                    </a:lnTo>
                    <a:lnTo>
                      <a:pt x="78" y="56"/>
                    </a:lnTo>
                    <a:lnTo>
                      <a:pt x="78" y="63"/>
                    </a:lnTo>
                    <a:close/>
                    <a:moveTo>
                      <a:pt x="64" y="0"/>
                    </a:moveTo>
                    <a:lnTo>
                      <a:pt x="64" y="35"/>
                    </a:lnTo>
                    <a:lnTo>
                      <a:pt x="50" y="35"/>
                    </a:lnTo>
                    <a:lnTo>
                      <a:pt x="50" y="44"/>
                    </a:lnTo>
                    <a:lnTo>
                      <a:pt x="59" y="44"/>
                    </a:lnTo>
                    <a:lnTo>
                      <a:pt x="59" y="56"/>
                    </a:lnTo>
                    <a:lnTo>
                      <a:pt x="59" y="56"/>
                    </a:lnTo>
                    <a:lnTo>
                      <a:pt x="50" y="56"/>
                    </a:lnTo>
                    <a:lnTo>
                      <a:pt x="50" y="63"/>
                    </a:lnTo>
                    <a:lnTo>
                      <a:pt x="78" y="63"/>
                    </a:lnTo>
                    <a:lnTo>
                      <a:pt x="78" y="56"/>
                    </a:lnTo>
                    <a:lnTo>
                      <a:pt x="69" y="56"/>
                    </a:lnTo>
                    <a:lnTo>
                      <a:pt x="69" y="44"/>
                    </a:lnTo>
                    <a:lnTo>
                      <a:pt x="78" y="44"/>
                    </a:lnTo>
                    <a:lnTo>
                      <a:pt x="78" y="0"/>
                    </a:lnTo>
                    <a:lnTo>
                      <a:pt x="64" y="0"/>
                    </a:lnTo>
                    <a:close/>
                    <a:moveTo>
                      <a:pt x="50" y="35"/>
                    </a:moveTo>
                    <a:lnTo>
                      <a:pt x="21" y="35"/>
                    </a:lnTo>
                    <a:lnTo>
                      <a:pt x="21" y="44"/>
                    </a:lnTo>
                    <a:lnTo>
                      <a:pt x="29" y="44"/>
                    </a:lnTo>
                    <a:lnTo>
                      <a:pt x="29" y="56"/>
                    </a:lnTo>
                    <a:lnTo>
                      <a:pt x="29" y="56"/>
                    </a:lnTo>
                    <a:lnTo>
                      <a:pt x="21" y="56"/>
                    </a:lnTo>
                    <a:lnTo>
                      <a:pt x="21" y="63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2" y="56"/>
                    </a:lnTo>
                    <a:lnTo>
                      <a:pt x="42" y="44"/>
                    </a:lnTo>
                    <a:lnTo>
                      <a:pt x="50" y="44"/>
                    </a:lnTo>
                    <a:lnTo>
                      <a:pt x="50" y="35"/>
                    </a:lnTo>
                    <a:close/>
                    <a:moveTo>
                      <a:pt x="21" y="35"/>
                    </a:moveTo>
                    <a:lnTo>
                      <a:pt x="0" y="35"/>
                    </a:lnTo>
                    <a:lnTo>
                      <a:pt x="0" y="63"/>
                    </a:lnTo>
                    <a:lnTo>
                      <a:pt x="21" y="63"/>
                    </a:lnTo>
                    <a:lnTo>
                      <a:pt x="21" y="56"/>
                    </a:lnTo>
                    <a:lnTo>
                      <a:pt x="12" y="56"/>
                    </a:lnTo>
                    <a:lnTo>
                      <a:pt x="12" y="44"/>
                    </a:lnTo>
                    <a:lnTo>
                      <a:pt x="21" y="44"/>
                    </a:lnTo>
                    <a:lnTo>
                      <a:pt x="21" y="35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125"/>
              <p:cNvSpPr>
                <a:spLocks/>
              </p:cNvSpPr>
              <p:nvPr/>
            </p:nvSpPr>
            <p:spPr bwMode="auto">
              <a:xfrm>
                <a:off x="3401" y="771"/>
                <a:ext cx="135" cy="44"/>
              </a:xfrm>
              <a:custGeom>
                <a:avLst/>
                <a:gdLst>
                  <a:gd name="T0" fmla="*/ 130 w 135"/>
                  <a:gd name="T1" fmla="*/ 44 h 44"/>
                  <a:gd name="T2" fmla="*/ 135 w 135"/>
                  <a:gd name="T3" fmla="*/ 0 h 44"/>
                  <a:gd name="T4" fmla="*/ 0 w 135"/>
                  <a:gd name="T5" fmla="*/ 0 h 44"/>
                  <a:gd name="T6" fmla="*/ 15 w 135"/>
                  <a:gd name="T7" fmla="*/ 44 h 44"/>
                  <a:gd name="T8" fmla="*/ 130 w 135"/>
                  <a:gd name="T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44">
                    <a:moveTo>
                      <a:pt x="130" y="44"/>
                    </a:moveTo>
                    <a:lnTo>
                      <a:pt x="135" y="0"/>
                    </a:lnTo>
                    <a:lnTo>
                      <a:pt x="0" y="0"/>
                    </a:lnTo>
                    <a:lnTo>
                      <a:pt x="15" y="44"/>
                    </a:lnTo>
                    <a:lnTo>
                      <a:pt x="130" y="44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126"/>
              <p:cNvSpPr>
                <a:spLocks/>
              </p:cNvSpPr>
              <p:nvPr/>
            </p:nvSpPr>
            <p:spPr bwMode="auto">
              <a:xfrm>
                <a:off x="2900" y="1669"/>
                <a:ext cx="127" cy="101"/>
              </a:xfrm>
              <a:custGeom>
                <a:avLst/>
                <a:gdLst>
                  <a:gd name="T0" fmla="*/ 58 w 73"/>
                  <a:gd name="T1" fmla="*/ 58 h 58"/>
                  <a:gd name="T2" fmla="*/ 58 w 73"/>
                  <a:gd name="T3" fmla="*/ 38 h 58"/>
                  <a:gd name="T4" fmla="*/ 67 w 73"/>
                  <a:gd name="T5" fmla="*/ 29 h 58"/>
                  <a:gd name="T6" fmla="*/ 73 w 73"/>
                  <a:gd name="T7" fmla="*/ 29 h 58"/>
                  <a:gd name="T8" fmla="*/ 73 w 73"/>
                  <a:gd name="T9" fmla="*/ 8 h 58"/>
                  <a:gd name="T10" fmla="*/ 65 w 73"/>
                  <a:gd name="T11" fmla="*/ 0 h 58"/>
                  <a:gd name="T12" fmla="*/ 47 w 73"/>
                  <a:gd name="T13" fmla="*/ 0 h 58"/>
                  <a:gd name="T14" fmla="*/ 47 w 73"/>
                  <a:gd name="T15" fmla="*/ 9 h 58"/>
                  <a:gd name="T16" fmla="*/ 54 w 73"/>
                  <a:gd name="T17" fmla="*/ 16 h 58"/>
                  <a:gd name="T18" fmla="*/ 47 w 73"/>
                  <a:gd name="T19" fmla="*/ 22 h 58"/>
                  <a:gd name="T20" fmla="*/ 47 w 73"/>
                  <a:gd name="T21" fmla="*/ 26 h 58"/>
                  <a:gd name="T22" fmla="*/ 54 w 73"/>
                  <a:gd name="T23" fmla="*/ 33 h 58"/>
                  <a:gd name="T24" fmla="*/ 47 w 73"/>
                  <a:gd name="T25" fmla="*/ 39 h 58"/>
                  <a:gd name="T26" fmla="*/ 47 w 73"/>
                  <a:gd name="T27" fmla="*/ 58 h 58"/>
                  <a:gd name="T28" fmla="*/ 58 w 73"/>
                  <a:gd name="T29" fmla="*/ 58 h 58"/>
                  <a:gd name="T30" fmla="*/ 47 w 73"/>
                  <a:gd name="T31" fmla="*/ 0 h 58"/>
                  <a:gd name="T32" fmla="*/ 26 w 73"/>
                  <a:gd name="T33" fmla="*/ 0 h 58"/>
                  <a:gd name="T34" fmla="*/ 26 w 73"/>
                  <a:gd name="T35" fmla="*/ 9 h 58"/>
                  <a:gd name="T36" fmla="*/ 33 w 73"/>
                  <a:gd name="T37" fmla="*/ 16 h 58"/>
                  <a:gd name="T38" fmla="*/ 26 w 73"/>
                  <a:gd name="T39" fmla="*/ 22 h 58"/>
                  <a:gd name="T40" fmla="*/ 26 w 73"/>
                  <a:gd name="T41" fmla="*/ 26 h 58"/>
                  <a:gd name="T42" fmla="*/ 33 w 73"/>
                  <a:gd name="T43" fmla="*/ 33 h 58"/>
                  <a:gd name="T44" fmla="*/ 26 w 73"/>
                  <a:gd name="T45" fmla="*/ 39 h 58"/>
                  <a:gd name="T46" fmla="*/ 26 w 73"/>
                  <a:gd name="T47" fmla="*/ 58 h 58"/>
                  <a:gd name="T48" fmla="*/ 47 w 73"/>
                  <a:gd name="T49" fmla="*/ 58 h 58"/>
                  <a:gd name="T50" fmla="*/ 47 w 73"/>
                  <a:gd name="T51" fmla="*/ 39 h 58"/>
                  <a:gd name="T52" fmla="*/ 47 w 73"/>
                  <a:gd name="T53" fmla="*/ 39 h 58"/>
                  <a:gd name="T54" fmla="*/ 41 w 73"/>
                  <a:gd name="T55" fmla="*/ 33 h 58"/>
                  <a:gd name="T56" fmla="*/ 47 w 73"/>
                  <a:gd name="T57" fmla="*/ 26 h 58"/>
                  <a:gd name="T58" fmla="*/ 47 w 73"/>
                  <a:gd name="T59" fmla="*/ 26 h 58"/>
                  <a:gd name="T60" fmla="*/ 47 w 73"/>
                  <a:gd name="T61" fmla="*/ 26 h 58"/>
                  <a:gd name="T62" fmla="*/ 47 w 73"/>
                  <a:gd name="T63" fmla="*/ 22 h 58"/>
                  <a:gd name="T64" fmla="*/ 47 w 73"/>
                  <a:gd name="T65" fmla="*/ 22 h 58"/>
                  <a:gd name="T66" fmla="*/ 41 w 73"/>
                  <a:gd name="T67" fmla="*/ 16 h 58"/>
                  <a:gd name="T68" fmla="*/ 47 w 73"/>
                  <a:gd name="T69" fmla="*/ 9 h 58"/>
                  <a:gd name="T70" fmla="*/ 47 w 73"/>
                  <a:gd name="T71" fmla="*/ 9 h 58"/>
                  <a:gd name="T72" fmla="*/ 47 w 73"/>
                  <a:gd name="T73" fmla="*/ 9 h 58"/>
                  <a:gd name="T74" fmla="*/ 47 w 73"/>
                  <a:gd name="T75" fmla="*/ 0 h 58"/>
                  <a:gd name="T76" fmla="*/ 26 w 73"/>
                  <a:gd name="T77" fmla="*/ 0 h 58"/>
                  <a:gd name="T78" fmla="*/ 8 w 73"/>
                  <a:gd name="T79" fmla="*/ 0 h 58"/>
                  <a:gd name="T80" fmla="*/ 0 w 73"/>
                  <a:gd name="T81" fmla="*/ 8 h 58"/>
                  <a:gd name="T82" fmla="*/ 0 w 73"/>
                  <a:gd name="T83" fmla="*/ 29 h 58"/>
                  <a:gd name="T84" fmla="*/ 6 w 73"/>
                  <a:gd name="T85" fmla="*/ 29 h 58"/>
                  <a:gd name="T86" fmla="*/ 15 w 73"/>
                  <a:gd name="T87" fmla="*/ 38 h 58"/>
                  <a:gd name="T88" fmla="*/ 15 w 73"/>
                  <a:gd name="T89" fmla="*/ 58 h 58"/>
                  <a:gd name="T90" fmla="*/ 26 w 73"/>
                  <a:gd name="T91" fmla="*/ 58 h 58"/>
                  <a:gd name="T92" fmla="*/ 26 w 73"/>
                  <a:gd name="T93" fmla="*/ 39 h 58"/>
                  <a:gd name="T94" fmla="*/ 26 w 73"/>
                  <a:gd name="T95" fmla="*/ 39 h 58"/>
                  <a:gd name="T96" fmla="*/ 20 w 73"/>
                  <a:gd name="T97" fmla="*/ 33 h 58"/>
                  <a:gd name="T98" fmla="*/ 26 w 73"/>
                  <a:gd name="T99" fmla="*/ 26 h 58"/>
                  <a:gd name="T100" fmla="*/ 26 w 73"/>
                  <a:gd name="T101" fmla="*/ 26 h 58"/>
                  <a:gd name="T102" fmla="*/ 26 w 73"/>
                  <a:gd name="T103" fmla="*/ 26 h 58"/>
                  <a:gd name="T104" fmla="*/ 26 w 73"/>
                  <a:gd name="T105" fmla="*/ 22 h 58"/>
                  <a:gd name="T106" fmla="*/ 26 w 73"/>
                  <a:gd name="T107" fmla="*/ 22 h 58"/>
                  <a:gd name="T108" fmla="*/ 20 w 73"/>
                  <a:gd name="T109" fmla="*/ 16 h 58"/>
                  <a:gd name="T110" fmla="*/ 26 w 73"/>
                  <a:gd name="T111" fmla="*/ 9 h 58"/>
                  <a:gd name="T112" fmla="*/ 26 w 73"/>
                  <a:gd name="T113" fmla="*/ 9 h 58"/>
                  <a:gd name="T114" fmla="*/ 26 w 73"/>
                  <a:gd name="T115" fmla="*/ 9 h 58"/>
                  <a:gd name="T116" fmla="*/ 26 w 73"/>
                  <a:gd name="T1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3" h="58">
                    <a:moveTo>
                      <a:pt x="58" y="58"/>
                    </a:move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2"/>
                      <a:pt x="61" y="29"/>
                      <a:pt x="67" y="29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3"/>
                      <a:pt x="70" y="0"/>
                      <a:pt x="6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1" y="9"/>
                      <a:pt x="54" y="12"/>
                      <a:pt x="54" y="16"/>
                    </a:cubicBezTo>
                    <a:cubicBezTo>
                      <a:pt x="54" y="19"/>
                      <a:pt x="51" y="22"/>
                      <a:pt x="47" y="22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51" y="26"/>
                      <a:pt x="54" y="29"/>
                      <a:pt x="54" y="33"/>
                    </a:cubicBezTo>
                    <a:cubicBezTo>
                      <a:pt x="54" y="37"/>
                      <a:pt x="51" y="39"/>
                      <a:pt x="47" y="39"/>
                    </a:cubicBezTo>
                    <a:cubicBezTo>
                      <a:pt x="47" y="58"/>
                      <a:pt x="47" y="58"/>
                      <a:pt x="47" y="58"/>
                    </a:cubicBezTo>
                    <a:lnTo>
                      <a:pt x="58" y="58"/>
                    </a:lnTo>
                    <a:close/>
                    <a:moveTo>
                      <a:pt x="47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30" y="9"/>
                      <a:pt x="33" y="12"/>
                      <a:pt x="33" y="16"/>
                    </a:cubicBezTo>
                    <a:cubicBezTo>
                      <a:pt x="33" y="19"/>
                      <a:pt x="30" y="22"/>
                      <a:pt x="26" y="22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30" y="26"/>
                      <a:pt x="33" y="29"/>
                      <a:pt x="33" y="33"/>
                    </a:cubicBezTo>
                    <a:cubicBezTo>
                      <a:pt x="33" y="37"/>
                      <a:pt x="30" y="39"/>
                      <a:pt x="26" y="39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4" y="39"/>
                      <a:pt x="41" y="37"/>
                      <a:pt x="41" y="33"/>
                    </a:cubicBezTo>
                    <a:cubicBezTo>
                      <a:pt x="41" y="29"/>
                      <a:pt x="44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4" y="22"/>
                      <a:pt x="41" y="19"/>
                      <a:pt x="41" y="16"/>
                    </a:cubicBezTo>
                    <a:cubicBezTo>
                      <a:pt x="41" y="12"/>
                      <a:pt x="44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lnTo>
                      <a:pt x="47" y="0"/>
                    </a:lnTo>
                    <a:close/>
                    <a:moveTo>
                      <a:pt x="2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2" y="29"/>
                      <a:pt x="15" y="32"/>
                      <a:pt x="15" y="3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3" y="39"/>
                      <a:pt x="20" y="37"/>
                      <a:pt x="20" y="33"/>
                    </a:cubicBezTo>
                    <a:cubicBezTo>
                      <a:pt x="20" y="29"/>
                      <a:pt x="23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2"/>
                      <a:pt x="20" y="19"/>
                      <a:pt x="20" y="16"/>
                    </a:cubicBezTo>
                    <a:cubicBezTo>
                      <a:pt x="20" y="12"/>
                      <a:pt x="23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6" y="9"/>
                      <a:pt x="26" y="9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127"/>
              <p:cNvSpPr>
                <a:spLocks/>
              </p:cNvSpPr>
              <p:nvPr/>
            </p:nvSpPr>
            <p:spPr bwMode="auto">
              <a:xfrm>
                <a:off x="2878" y="1725"/>
                <a:ext cx="172" cy="92"/>
              </a:xfrm>
              <a:custGeom>
                <a:avLst/>
                <a:gdLst>
                  <a:gd name="T0" fmla="*/ 93 w 99"/>
                  <a:gd name="T1" fmla="*/ 0 h 53"/>
                  <a:gd name="T2" fmla="*/ 86 w 99"/>
                  <a:gd name="T3" fmla="*/ 0 h 53"/>
                  <a:gd name="T4" fmla="*/ 80 w 99"/>
                  <a:gd name="T5" fmla="*/ 0 h 53"/>
                  <a:gd name="T6" fmla="*/ 73 w 99"/>
                  <a:gd name="T7" fmla="*/ 6 h 53"/>
                  <a:gd name="T8" fmla="*/ 73 w 99"/>
                  <a:gd name="T9" fmla="*/ 28 h 53"/>
                  <a:gd name="T10" fmla="*/ 26 w 99"/>
                  <a:gd name="T11" fmla="*/ 28 h 53"/>
                  <a:gd name="T12" fmla="*/ 26 w 99"/>
                  <a:gd name="T13" fmla="*/ 6 h 53"/>
                  <a:gd name="T14" fmla="*/ 19 w 99"/>
                  <a:gd name="T15" fmla="*/ 0 h 53"/>
                  <a:gd name="T16" fmla="*/ 13 w 99"/>
                  <a:gd name="T17" fmla="*/ 0 h 53"/>
                  <a:gd name="T18" fmla="*/ 7 w 99"/>
                  <a:gd name="T19" fmla="*/ 0 h 53"/>
                  <a:gd name="T20" fmla="*/ 0 w 99"/>
                  <a:gd name="T21" fmla="*/ 6 h 53"/>
                  <a:gd name="T22" fmla="*/ 0 w 99"/>
                  <a:gd name="T23" fmla="*/ 39 h 53"/>
                  <a:gd name="T24" fmla="*/ 10 w 99"/>
                  <a:gd name="T25" fmla="*/ 48 h 53"/>
                  <a:gd name="T26" fmla="*/ 10 w 99"/>
                  <a:gd name="T27" fmla="*/ 49 h 53"/>
                  <a:gd name="T28" fmla="*/ 10 w 99"/>
                  <a:gd name="T29" fmla="*/ 51 h 53"/>
                  <a:gd name="T30" fmla="*/ 14 w 99"/>
                  <a:gd name="T31" fmla="*/ 53 h 53"/>
                  <a:gd name="T32" fmla="*/ 15 w 99"/>
                  <a:gd name="T33" fmla="*/ 53 h 53"/>
                  <a:gd name="T34" fmla="*/ 19 w 99"/>
                  <a:gd name="T35" fmla="*/ 51 h 53"/>
                  <a:gd name="T36" fmla="*/ 19 w 99"/>
                  <a:gd name="T37" fmla="*/ 49 h 53"/>
                  <a:gd name="T38" fmla="*/ 19 w 99"/>
                  <a:gd name="T39" fmla="*/ 48 h 53"/>
                  <a:gd name="T40" fmla="*/ 80 w 99"/>
                  <a:gd name="T41" fmla="*/ 48 h 53"/>
                  <a:gd name="T42" fmla="*/ 80 w 99"/>
                  <a:gd name="T43" fmla="*/ 49 h 53"/>
                  <a:gd name="T44" fmla="*/ 81 w 99"/>
                  <a:gd name="T45" fmla="*/ 51 h 53"/>
                  <a:gd name="T46" fmla="*/ 84 w 99"/>
                  <a:gd name="T47" fmla="*/ 53 h 53"/>
                  <a:gd name="T48" fmla="*/ 86 w 99"/>
                  <a:gd name="T49" fmla="*/ 53 h 53"/>
                  <a:gd name="T50" fmla="*/ 89 w 99"/>
                  <a:gd name="T51" fmla="*/ 51 h 53"/>
                  <a:gd name="T52" fmla="*/ 90 w 99"/>
                  <a:gd name="T53" fmla="*/ 49 h 53"/>
                  <a:gd name="T54" fmla="*/ 90 w 99"/>
                  <a:gd name="T55" fmla="*/ 48 h 53"/>
                  <a:gd name="T56" fmla="*/ 93 w 99"/>
                  <a:gd name="T57" fmla="*/ 48 h 53"/>
                  <a:gd name="T58" fmla="*/ 99 w 99"/>
                  <a:gd name="T59" fmla="*/ 39 h 53"/>
                  <a:gd name="T60" fmla="*/ 99 w 99"/>
                  <a:gd name="T61" fmla="*/ 6 h 53"/>
                  <a:gd name="T62" fmla="*/ 93 w 99"/>
                  <a:gd name="T6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9" h="53">
                    <a:moveTo>
                      <a:pt x="93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6" y="0"/>
                      <a:pt x="73" y="2"/>
                      <a:pt x="73" y="6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2"/>
                      <a:pt x="24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3"/>
                      <a:pt x="5" y="48"/>
                      <a:pt x="10" y="48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0"/>
                      <a:pt x="10" y="51"/>
                      <a:pt x="10" y="51"/>
                    </a:cubicBezTo>
                    <a:cubicBezTo>
                      <a:pt x="11" y="52"/>
                      <a:pt x="12" y="53"/>
                      <a:pt x="14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7" y="53"/>
                      <a:pt x="18" y="52"/>
                      <a:pt x="19" y="51"/>
                    </a:cubicBezTo>
                    <a:cubicBezTo>
                      <a:pt x="19" y="51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8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50"/>
                      <a:pt x="80" y="51"/>
                      <a:pt x="81" y="51"/>
                    </a:cubicBezTo>
                    <a:cubicBezTo>
                      <a:pt x="81" y="52"/>
                      <a:pt x="83" y="53"/>
                      <a:pt x="84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7" y="53"/>
                      <a:pt x="88" y="52"/>
                      <a:pt x="89" y="51"/>
                    </a:cubicBezTo>
                    <a:cubicBezTo>
                      <a:pt x="89" y="51"/>
                      <a:pt x="89" y="50"/>
                      <a:pt x="90" y="49"/>
                    </a:cubicBezTo>
                    <a:cubicBezTo>
                      <a:pt x="90" y="49"/>
                      <a:pt x="90" y="49"/>
                      <a:pt x="90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7" y="48"/>
                      <a:pt x="99" y="43"/>
                      <a:pt x="99" y="39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9" y="2"/>
                      <a:pt x="97" y="0"/>
                      <a:pt x="93" y="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Oval 128"/>
              <p:cNvSpPr>
                <a:spLocks/>
              </p:cNvSpPr>
              <p:nvPr/>
            </p:nvSpPr>
            <p:spPr bwMode="auto">
              <a:xfrm>
                <a:off x="2939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Oval 129"/>
              <p:cNvSpPr>
                <a:spLocks/>
              </p:cNvSpPr>
              <p:nvPr/>
            </p:nvSpPr>
            <p:spPr bwMode="auto">
              <a:xfrm>
                <a:off x="2975" y="169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Oval 130"/>
              <p:cNvSpPr>
                <a:spLocks/>
              </p:cNvSpPr>
              <p:nvPr/>
            </p:nvSpPr>
            <p:spPr bwMode="auto">
              <a:xfrm>
                <a:off x="2939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Oval 131"/>
              <p:cNvSpPr>
                <a:spLocks/>
              </p:cNvSpPr>
              <p:nvPr/>
            </p:nvSpPr>
            <p:spPr bwMode="auto">
              <a:xfrm>
                <a:off x="2975" y="1720"/>
                <a:ext cx="14" cy="14"/>
              </a:xfrm>
              <a:prstGeom prst="ellipse">
                <a:avLst/>
              </a:pr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132"/>
              <p:cNvSpPr>
                <a:spLocks/>
              </p:cNvSpPr>
              <p:nvPr/>
            </p:nvSpPr>
            <p:spPr bwMode="auto">
              <a:xfrm>
                <a:off x="3996" y="514"/>
                <a:ext cx="129" cy="132"/>
              </a:xfrm>
              <a:custGeom>
                <a:avLst/>
                <a:gdLst>
                  <a:gd name="T0" fmla="*/ 72 w 74"/>
                  <a:gd name="T1" fmla="*/ 54 h 76"/>
                  <a:gd name="T2" fmla="*/ 58 w 74"/>
                  <a:gd name="T3" fmla="*/ 39 h 76"/>
                  <a:gd name="T4" fmla="*/ 55 w 74"/>
                  <a:gd name="T5" fmla="*/ 36 h 76"/>
                  <a:gd name="T6" fmla="*/ 41 w 74"/>
                  <a:gd name="T7" fmla="*/ 19 h 76"/>
                  <a:gd name="T8" fmla="*/ 34 w 74"/>
                  <a:gd name="T9" fmla="*/ 5 h 76"/>
                  <a:gd name="T10" fmla="*/ 26 w 74"/>
                  <a:gd name="T11" fmla="*/ 4 h 76"/>
                  <a:gd name="T12" fmla="*/ 24 w 74"/>
                  <a:gd name="T13" fmla="*/ 11 h 76"/>
                  <a:gd name="T14" fmla="*/ 28 w 74"/>
                  <a:gd name="T15" fmla="*/ 22 h 76"/>
                  <a:gd name="T16" fmla="*/ 29 w 74"/>
                  <a:gd name="T17" fmla="*/ 29 h 76"/>
                  <a:gd name="T18" fmla="*/ 6 w 74"/>
                  <a:gd name="T19" fmla="*/ 29 h 76"/>
                  <a:gd name="T20" fmla="*/ 1 w 74"/>
                  <a:gd name="T21" fmla="*/ 37 h 76"/>
                  <a:gd name="T22" fmla="*/ 12 w 74"/>
                  <a:gd name="T23" fmla="*/ 68 h 76"/>
                  <a:gd name="T24" fmla="*/ 17 w 74"/>
                  <a:gd name="T25" fmla="*/ 71 h 76"/>
                  <a:gd name="T26" fmla="*/ 44 w 74"/>
                  <a:gd name="T27" fmla="*/ 71 h 76"/>
                  <a:gd name="T28" fmla="*/ 50 w 74"/>
                  <a:gd name="T29" fmla="*/ 74 h 76"/>
                  <a:gd name="T30" fmla="*/ 51 w 74"/>
                  <a:gd name="T31" fmla="*/ 75 h 76"/>
                  <a:gd name="T32" fmla="*/ 56 w 74"/>
                  <a:gd name="T33" fmla="*/ 75 h 76"/>
                  <a:gd name="T34" fmla="*/ 72 w 74"/>
                  <a:gd name="T35" fmla="*/ 58 h 76"/>
                  <a:gd name="T36" fmla="*/ 72 w 74"/>
                  <a:gd name="T37" fmla="*/ 5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76">
                    <a:moveTo>
                      <a:pt x="72" y="54"/>
                    </a:moveTo>
                    <a:cubicBezTo>
                      <a:pt x="58" y="39"/>
                      <a:pt x="58" y="39"/>
                      <a:pt x="58" y="39"/>
                    </a:cubicBezTo>
                    <a:cubicBezTo>
                      <a:pt x="56" y="38"/>
                      <a:pt x="55" y="36"/>
                      <a:pt x="55" y="36"/>
                    </a:cubicBezTo>
                    <a:cubicBezTo>
                      <a:pt x="55" y="36"/>
                      <a:pt x="49" y="25"/>
                      <a:pt x="41" y="19"/>
                    </a:cubicBezTo>
                    <a:cubicBezTo>
                      <a:pt x="32" y="14"/>
                      <a:pt x="34" y="10"/>
                      <a:pt x="34" y="5"/>
                    </a:cubicBezTo>
                    <a:cubicBezTo>
                      <a:pt x="34" y="1"/>
                      <a:pt x="30" y="0"/>
                      <a:pt x="26" y="4"/>
                    </a:cubicBezTo>
                    <a:cubicBezTo>
                      <a:pt x="25" y="6"/>
                      <a:pt x="24" y="9"/>
                      <a:pt x="24" y="11"/>
                    </a:cubicBezTo>
                    <a:cubicBezTo>
                      <a:pt x="23" y="16"/>
                      <a:pt x="27" y="20"/>
                      <a:pt x="28" y="22"/>
                    </a:cubicBezTo>
                    <a:cubicBezTo>
                      <a:pt x="29" y="23"/>
                      <a:pt x="30" y="26"/>
                      <a:pt x="29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0" y="33"/>
                      <a:pt x="1" y="37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3" y="70"/>
                      <a:pt x="15" y="71"/>
                      <a:pt x="17" y="7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6" y="71"/>
                      <a:pt x="48" y="73"/>
                      <a:pt x="50" y="7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2" y="76"/>
                      <a:pt x="54" y="76"/>
                      <a:pt x="56" y="75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7"/>
                      <a:pt x="74" y="55"/>
                      <a:pt x="72" y="5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133"/>
              <p:cNvSpPr>
                <a:spLocks/>
              </p:cNvSpPr>
              <p:nvPr/>
            </p:nvSpPr>
            <p:spPr bwMode="auto">
              <a:xfrm>
                <a:off x="4094" y="617"/>
                <a:ext cx="43" cy="43"/>
              </a:xfrm>
              <a:custGeom>
                <a:avLst/>
                <a:gdLst>
                  <a:gd name="T0" fmla="*/ 8 w 43"/>
                  <a:gd name="T1" fmla="*/ 43 h 43"/>
                  <a:gd name="T2" fmla="*/ 0 w 43"/>
                  <a:gd name="T3" fmla="*/ 34 h 43"/>
                  <a:gd name="T4" fmla="*/ 34 w 43"/>
                  <a:gd name="T5" fmla="*/ 0 h 43"/>
                  <a:gd name="T6" fmla="*/ 43 w 43"/>
                  <a:gd name="T7" fmla="*/ 8 h 43"/>
                  <a:gd name="T8" fmla="*/ 8 w 43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8" y="43"/>
                    </a:moveTo>
                    <a:lnTo>
                      <a:pt x="0" y="34"/>
                    </a:lnTo>
                    <a:lnTo>
                      <a:pt x="34" y="0"/>
                    </a:lnTo>
                    <a:lnTo>
                      <a:pt x="43" y="8"/>
                    </a:lnTo>
                    <a:lnTo>
                      <a:pt x="8" y="43"/>
                    </a:ln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134"/>
              <p:cNvSpPr>
                <a:spLocks/>
              </p:cNvSpPr>
              <p:nvPr/>
            </p:nvSpPr>
            <p:spPr bwMode="auto">
              <a:xfrm>
                <a:off x="3923" y="1728"/>
                <a:ext cx="39" cy="68"/>
              </a:xfrm>
              <a:custGeom>
                <a:avLst/>
                <a:gdLst>
                  <a:gd name="T0" fmla="*/ 22 w 22"/>
                  <a:gd name="T1" fmla="*/ 20 h 39"/>
                  <a:gd name="T2" fmla="*/ 11 w 22"/>
                  <a:gd name="T3" fmla="*/ 0 h 39"/>
                  <a:gd name="T4" fmla="*/ 0 w 22"/>
                  <a:gd name="T5" fmla="*/ 20 h 39"/>
                  <a:gd name="T6" fmla="*/ 11 w 22"/>
                  <a:gd name="T7" fmla="*/ 39 h 39"/>
                  <a:gd name="T8" fmla="*/ 22 w 2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2" y="20"/>
                    </a:moveTo>
                    <a:cubicBezTo>
                      <a:pt x="22" y="13"/>
                      <a:pt x="18" y="3"/>
                      <a:pt x="11" y="0"/>
                    </a:cubicBezTo>
                    <a:cubicBezTo>
                      <a:pt x="5" y="3"/>
                      <a:pt x="0" y="13"/>
                      <a:pt x="0" y="20"/>
                    </a:cubicBezTo>
                    <a:cubicBezTo>
                      <a:pt x="0" y="26"/>
                      <a:pt x="5" y="36"/>
                      <a:pt x="11" y="39"/>
                    </a:cubicBezTo>
                    <a:cubicBezTo>
                      <a:pt x="18" y="36"/>
                      <a:pt x="22" y="26"/>
                      <a:pt x="22" y="20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35"/>
              <p:cNvSpPr>
                <a:spLocks/>
              </p:cNvSpPr>
              <p:nvPr/>
            </p:nvSpPr>
            <p:spPr bwMode="auto">
              <a:xfrm>
                <a:off x="3951" y="1772"/>
                <a:ext cx="61" cy="48"/>
              </a:xfrm>
              <a:custGeom>
                <a:avLst/>
                <a:gdLst>
                  <a:gd name="T0" fmla="*/ 1 w 35"/>
                  <a:gd name="T1" fmla="*/ 23 h 28"/>
                  <a:gd name="T2" fmla="*/ 23 w 35"/>
                  <a:gd name="T3" fmla="*/ 24 h 28"/>
                  <a:gd name="T4" fmla="*/ 34 w 35"/>
                  <a:gd name="T5" fmla="*/ 4 h 28"/>
                  <a:gd name="T6" fmla="*/ 12 w 35"/>
                  <a:gd name="T7" fmla="*/ 4 h 28"/>
                  <a:gd name="T8" fmla="*/ 1 w 35"/>
                  <a:gd name="T9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1" y="23"/>
                    </a:moveTo>
                    <a:cubicBezTo>
                      <a:pt x="6" y="28"/>
                      <a:pt x="17" y="27"/>
                      <a:pt x="23" y="24"/>
                    </a:cubicBezTo>
                    <a:cubicBezTo>
                      <a:pt x="29" y="20"/>
                      <a:pt x="35" y="12"/>
                      <a:pt x="34" y="4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36"/>
              <p:cNvSpPr>
                <a:spLocks/>
              </p:cNvSpPr>
              <p:nvPr/>
            </p:nvSpPr>
            <p:spPr bwMode="auto">
              <a:xfrm>
                <a:off x="3951" y="1820"/>
                <a:ext cx="61" cy="49"/>
              </a:xfrm>
              <a:custGeom>
                <a:avLst/>
                <a:gdLst>
                  <a:gd name="T0" fmla="*/ 23 w 35"/>
                  <a:gd name="T1" fmla="*/ 24 h 28"/>
                  <a:gd name="T2" fmla="*/ 34 w 35"/>
                  <a:gd name="T3" fmla="*/ 5 h 28"/>
                  <a:gd name="T4" fmla="*/ 12 w 35"/>
                  <a:gd name="T5" fmla="*/ 4 h 28"/>
                  <a:gd name="T6" fmla="*/ 1 w 35"/>
                  <a:gd name="T7" fmla="*/ 23 h 28"/>
                  <a:gd name="T8" fmla="*/ 23 w 35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8">
                    <a:moveTo>
                      <a:pt x="23" y="24"/>
                    </a:moveTo>
                    <a:cubicBezTo>
                      <a:pt x="29" y="20"/>
                      <a:pt x="35" y="12"/>
                      <a:pt x="34" y="5"/>
                    </a:cubicBezTo>
                    <a:cubicBezTo>
                      <a:pt x="29" y="0"/>
                      <a:pt x="18" y="1"/>
                      <a:pt x="12" y="4"/>
                    </a:cubicBezTo>
                    <a:cubicBezTo>
                      <a:pt x="6" y="8"/>
                      <a:pt x="0" y="16"/>
                      <a:pt x="1" y="23"/>
                    </a:cubicBezTo>
                    <a:cubicBezTo>
                      <a:pt x="6" y="28"/>
                      <a:pt x="17" y="27"/>
                      <a:pt x="2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37"/>
              <p:cNvSpPr>
                <a:spLocks/>
              </p:cNvSpPr>
              <p:nvPr/>
            </p:nvSpPr>
            <p:spPr bwMode="auto">
              <a:xfrm>
                <a:off x="3873" y="1772"/>
                <a:ext cx="63" cy="48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4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4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38"/>
              <p:cNvSpPr>
                <a:spLocks/>
              </p:cNvSpPr>
              <p:nvPr/>
            </p:nvSpPr>
            <p:spPr bwMode="auto">
              <a:xfrm>
                <a:off x="3873" y="1820"/>
                <a:ext cx="63" cy="49"/>
              </a:xfrm>
              <a:custGeom>
                <a:avLst/>
                <a:gdLst>
                  <a:gd name="T0" fmla="*/ 13 w 36"/>
                  <a:gd name="T1" fmla="*/ 24 h 28"/>
                  <a:gd name="T2" fmla="*/ 35 w 36"/>
                  <a:gd name="T3" fmla="*/ 23 h 28"/>
                  <a:gd name="T4" fmla="*/ 24 w 36"/>
                  <a:gd name="T5" fmla="*/ 4 h 28"/>
                  <a:gd name="T6" fmla="*/ 1 w 36"/>
                  <a:gd name="T7" fmla="*/ 5 h 28"/>
                  <a:gd name="T8" fmla="*/ 13 w 36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13" y="24"/>
                    </a:moveTo>
                    <a:cubicBezTo>
                      <a:pt x="19" y="27"/>
                      <a:pt x="29" y="28"/>
                      <a:pt x="35" y="23"/>
                    </a:cubicBezTo>
                    <a:cubicBezTo>
                      <a:pt x="36" y="16"/>
                      <a:pt x="30" y="8"/>
                      <a:pt x="24" y="4"/>
                    </a:cubicBezTo>
                    <a:cubicBezTo>
                      <a:pt x="18" y="1"/>
                      <a:pt x="7" y="0"/>
                      <a:pt x="1" y="5"/>
                    </a:cubicBezTo>
                    <a:cubicBezTo>
                      <a:pt x="0" y="12"/>
                      <a:pt x="7" y="20"/>
                      <a:pt x="13" y="24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39"/>
              <p:cNvSpPr>
                <a:spLocks/>
              </p:cNvSpPr>
              <p:nvPr/>
            </p:nvSpPr>
            <p:spPr bwMode="auto">
              <a:xfrm>
                <a:off x="3939" y="1803"/>
                <a:ext cx="7" cy="78"/>
              </a:xfrm>
              <a:custGeom>
                <a:avLst/>
                <a:gdLst>
                  <a:gd name="T0" fmla="*/ 0 w 4"/>
                  <a:gd name="T1" fmla="*/ 1 h 45"/>
                  <a:gd name="T2" fmla="*/ 0 w 4"/>
                  <a:gd name="T3" fmla="*/ 44 h 45"/>
                  <a:gd name="T4" fmla="*/ 2 w 4"/>
                  <a:gd name="T5" fmla="*/ 45 h 45"/>
                  <a:gd name="T6" fmla="*/ 4 w 4"/>
                  <a:gd name="T7" fmla="*/ 44 h 45"/>
                  <a:gd name="T8" fmla="*/ 4 w 4"/>
                  <a:gd name="T9" fmla="*/ 1 h 45"/>
                  <a:gd name="T10" fmla="*/ 2 w 4"/>
                  <a:gd name="T11" fmla="*/ 0 h 45"/>
                  <a:gd name="T12" fmla="*/ 0 w 4"/>
                  <a:gd name="T13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5">
                    <a:moveTo>
                      <a:pt x="0" y="1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1" y="45"/>
                      <a:pt x="2" y="45"/>
                    </a:cubicBezTo>
                    <a:cubicBezTo>
                      <a:pt x="4" y="45"/>
                      <a:pt x="4" y="44"/>
                      <a:pt x="4" y="4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40"/>
              <p:cNvSpPr>
                <a:spLocks/>
              </p:cNvSpPr>
              <p:nvPr/>
            </p:nvSpPr>
            <p:spPr bwMode="auto">
              <a:xfrm>
                <a:off x="3076" y="2249"/>
                <a:ext cx="92" cy="84"/>
              </a:xfrm>
              <a:custGeom>
                <a:avLst/>
                <a:gdLst>
                  <a:gd name="T0" fmla="*/ 6 w 53"/>
                  <a:gd name="T1" fmla="*/ 5 h 48"/>
                  <a:gd name="T2" fmla="*/ 1 w 53"/>
                  <a:gd name="T3" fmla="*/ 14 h 48"/>
                  <a:gd name="T4" fmla="*/ 0 w 53"/>
                  <a:gd name="T5" fmla="*/ 17 h 48"/>
                  <a:gd name="T6" fmla="*/ 0 w 53"/>
                  <a:gd name="T7" fmla="*/ 17 h 48"/>
                  <a:gd name="T8" fmla="*/ 0 w 53"/>
                  <a:gd name="T9" fmla="*/ 20 h 48"/>
                  <a:gd name="T10" fmla="*/ 0 w 53"/>
                  <a:gd name="T11" fmla="*/ 22 h 48"/>
                  <a:gd name="T12" fmla="*/ 2 w 53"/>
                  <a:gd name="T13" fmla="*/ 31 h 48"/>
                  <a:gd name="T14" fmla="*/ 8 w 53"/>
                  <a:gd name="T15" fmla="*/ 42 h 48"/>
                  <a:gd name="T16" fmla="*/ 8 w 53"/>
                  <a:gd name="T17" fmla="*/ 42 h 48"/>
                  <a:gd name="T18" fmla="*/ 12 w 53"/>
                  <a:gd name="T19" fmla="*/ 46 h 48"/>
                  <a:gd name="T20" fmla="*/ 13 w 53"/>
                  <a:gd name="T21" fmla="*/ 46 h 48"/>
                  <a:gd name="T22" fmla="*/ 19 w 53"/>
                  <a:gd name="T23" fmla="*/ 47 h 48"/>
                  <a:gd name="T24" fmla="*/ 19 w 53"/>
                  <a:gd name="T25" fmla="*/ 47 h 48"/>
                  <a:gd name="T26" fmla="*/ 22 w 53"/>
                  <a:gd name="T27" fmla="*/ 46 h 48"/>
                  <a:gd name="T28" fmla="*/ 23 w 53"/>
                  <a:gd name="T29" fmla="*/ 45 h 48"/>
                  <a:gd name="T30" fmla="*/ 27 w 53"/>
                  <a:gd name="T31" fmla="*/ 45 h 48"/>
                  <a:gd name="T32" fmla="*/ 27 w 53"/>
                  <a:gd name="T33" fmla="*/ 45 h 48"/>
                  <a:gd name="T34" fmla="*/ 30 w 53"/>
                  <a:gd name="T35" fmla="*/ 45 h 48"/>
                  <a:gd name="T36" fmla="*/ 32 w 53"/>
                  <a:gd name="T37" fmla="*/ 46 h 48"/>
                  <a:gd name="T38" fmla="*/ 35 w 53"/>
                  <a:gd name="T39" fmla="*/ 47 h 48"/>
                  <a:gd name="T40" fmla="*/ 35 w 53"/>
                  <a:gd name="T41" fmla="*/ 47 h 48"/>
                  <a:gd name="T42" fmla="*/ 41 w 53"/>
                  <a:gd name="T43" fmla="*/ 46 h 48"/>
                  <a:gd name="T44" fmla="*/ 42 w 53"/>
                  <a:gd name="T45" fmla="*/ 46 h 48"/>
                  <a:gd name="T46" fmla="*/ 45 w 53"/>
                  <a:gd name="T47" fmla="*/ 42 h 48"/>
                  <a:gd name="T48" fmla="*/ 46 w 53"/>
                  <a:gd name="T49" fmla="*/ 42 h 48"/>
                  <a:gd name="T50" fmla="*/ 51 w 53"/>
                  <a:gd name="T51" fmla="*/ 31 h 48"/>
                  <a:gd name="T52" fmla="*/ 53 w 53"/>
                  <a:gd name="T53" fmla="*/ 22 h 48"/>
                  <a:gd name="T54" fmla="*/ 53 w 53"/>
                  <a:gd name="T55" fmla="*/ 20 h 48"/>
                  <a:gd name="T56" fmla="*/ 53 w 53"/>
                  <a:gd name="T57" fmla="*/ 17 h 48"/>
                  <a:gd name="T58" fmla="*/ 53 w 53"/>
                  <a:gd name="T59" fmla="*/ 17 h 48"/>
                  <a:gd name="T60" fmla="*/ 53 w 53"/>
                  <a:gd name="T61" fmla="*/ 14 h 48"/>
                  <a:gd name="T62" fmla="*/ 48 w 53"/>
                  <a:gd name="T63" fmla="*/ 5 h 48"/>
                  <a:gd name="T64" fmla="*/ 47 w 53"/>
                  <a:gd name="T65" fmla="*/ 3 h 48"/>
                  <a:gd name="T66" fmla="*/ 39 w 53"/>
                  <a:gd name="T67" fmla="*/ 0 h 48"/>
                  <a:gd name="T68" fmla="*/ 31 w 53"/>
                  <a:gd name="T69" fmla="*/ 1 h 48"/>
                  <a:gd name="T70" fmla="*/ 27 w 53"/>
                  <a:gd name="T71" fmla="*/ 3 h 48"/>
                  <a:gd name="T72" fmla="*/ 23 w 53"/>
                  <a:gd name="T73" fmla="*/ 1 h 48"/>
                  <a:gd name="T74" fmla="*/ 14 w 53"/>
                  <a:gd name="T75" fmla="*/ 0 h 48"/>
                  <a:gd name="T76" fmla="*/ 7 w 53"/>
                  <a:gd name="T77" fmla="*/ 3 h 48"/>
                  <a:gd name="T78" fmla="*/ 6 w 53"/>
                  <a:gd name="T79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48">
                    <a:moveTo>
                      <a:pt x="6" y="5"/>
                    </a:moveTo>
                    <a:cubicBezTo>
                      <a:pt x="3" y="7"/>
                      <a:pt x="1" y="11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1" y="25"/>
                      <a:pt x="1" y="28"/>
                      <a:pt x="2" y="31"/>
                    </a:cubicBezTo>
                    <a:cubicBezTo>
                      <a:pt x="4" y="35"/>
                      <a:pt x="6" y="38"/>
                      <a:pt x="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3"/>
                      <a:pt x="11" y="45"/>
                      <a:pt x="12" y="46"/>
                    </a:cubicBezTo>
                    <a:cubicBezTo>
                      <a:pt x="12" y="46"/>
                      <a:pt x="13" y="46"/>
                      <a:pt x="13" y="46"/>
                    </a:cubicBezTo>
                    <a:cubicBezTo>
                      <a:pt x="15" y="48"/>
                      <a:pt x="17" y="48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20" y="47"/>
                      <a:pt x="21" y="46"/>
                      <a:pt x="22" y="46"/>
                    </a:cubicBezTo>
                    <a:cubicBezTo>
                      <a:pt x="22" y="46"/>
                      <a:pt x="23" y="46"/>
                      <a:pt x="23" y="45"/>
                    </a:cubicBezTo>
                    <a:cubicBezTo>
                      <a:pt x="25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8" y="45"/>
                      <a:pt x="29" y="45"/>
                      <a:pt x="30" y="45"/>
                    </a:cubicBezTo>
                    <a:cubicBezTo>
                      <a:pt x="31" y="46"/>
                      <a:pt x="31" y="46"/>
                      <a:pt x="32" y="46"/>
                    </a:cubicBezTo>
                    <a:cubicBezTo>
                      <a:pt x="33" y="46"/>
                      <a:pt x="34" y="47"/>
                      <a:pt x="35" y="47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7" y="48"/>
                      <a:pt x="39" y="48"/>
                      <a:pt x="41" y="46"/>
                    </a:cubicBezTo>
                    <a:cubicBezTo>
                      <a:pt x="41" y="46"/>
                      <a:pt x="41" y="46"/>
                      <a:pt x="42" y="46"/>
                    </a:cubicBezTo>
                    <a:cubicBezTo>
                      <a:pt x="43" y="45"/>
                      <a:pt x="44" y="43"/>
                      <a:pt x="45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8" y="38"/>
                      <a:pt x="50" y="35"/>
                      <a:pt x="51" y="31"/>
                    </a:cubicBezTo>
                    <a:cubicBezTo>
                      <a:pt x="52" y="28"/>
                      <a:pt x="53" y="25"/>
                      <a:pt x="53" y="22"/>
                    </a:cubicBezTo>
                    <a:cubicBezTo>
                      <a:pt x="53" y="22"/>
                      <a:pt x="53" y="21"/>
                      <a:pt x="53" y="20"/>
                    </a:cubicBezTo>
                    <a:cubicBezTo>
                      <a:pt x="53" y="19"/>
                      <a:pt x="53" y="18"/>
                      <a:pt x="53" y="17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3" y="16"/>
                      <a:pt x="53" y="15"/>
                      <a:pt x="53" y="14"/>
                    </a:cubicBezTo>
                    <a:cubicBezTo>
                      <a:pt x="52" y="11"/>
                      <a:pt x="51" y="7"/>
                      <a:pt x="48" y="5"/>
                    </a:cubicBezTo>
                    <a:cubicBezTo>
                      <a:pt x="48" y="4"/>
                      <a:pt x="47" y="4"/>
                      <a:pt x="47" y="3"/>
                    </a:cubicBezTo>
                    <a:cubicBezTo>
                      <a:pt x="45" y="2"/>
                      <a:pt x="42" y="1"/>
                      <a:pt x="39" y="0"/>
                    </a:cubicBezTo>
                    <a:cubicBezTo>
                      <a:pt x="36" y="0"/>
                      <a:pt x="34" y="0"/>
                      <a:pt x="31" y="1"/>
                    </a:cubicBezTo>
                    <a:cubicBezTo>
                      <a:pt x="30" y="2"/>
                      <a:pt x="27" y="3"/>
                      <a:pt x="27" y="3"/>
                    </a:cubicBezTo>
                    <a:cubicBezTo>
                      <a:pt x="27" y="3"/>
                      <a:pt x="24" y="2"/>
                      <a:pt x="23" y="1"/>
                    </a:cubicBezTo>
                    <a:cubicBezTo>
                      <a:pt x="20" y="0"/>
                      <a:pt x="17" y="0"/>
                      <a:pt x="14" y="0"/>
                    </a:cubicBezTo>
                    <a:cubicBezTo>
                      <a:pt x="11" y="1"/>
                      <a:pt x="9" y="2"/>
                      <a:pt x="7" y="3"/>
                    </a:cubicBezTo>
                    <a:cubicBezTo>
                      <a:pt x="6" y="4"/>
                      <a:pt x="6" y="4"/>
                      <a:pt x="6" y="5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41"/>
              <p:cNvSpPr>
                <a:spLocks/>
              </p:cNvSpPr>
              <p:nvPr/>
            </p:nvSpPr>
            <p:spPr bwMode="auto">
              <a:xfrm>
                <a:off x="3100" y="2223"/>
                <a:ext cx="23" cy="26"/>
              </a:xfrm>
              <a:custGeom>
                <a:avLst/>
                <a:gdLst>
                  <a:gd name="T0" fmla="*/ 4 w 13"/>
                  <a:gd name="T1" fmla="*/ 11 h 15"/>
                  <a:gd name="T2" fmla="*/ 9 w 13"/>
                  <a:gd name="T3" fmla="*/ 14 h 15"/>
                  <a:gd name="T4" fmla="*/ 12 w 13"/>
                  <a:gd name="T5" fmla="*/ 14 h 15"/>
                  <a:gd name="T6" fmla="*/ 13 w 13"/>
                  <a:gd name="T7" fmla="*/ 14 h 15"/>
                  <a:gd name="T8" fmla="*/ 10 w 13"/>
                  <a:gd name="T9" fmla="*/ 6 h 15"/>
                  <a:gd name="T10" fmla="*/ 1 w 13"/>
                  <a:gd name="T11" fmla="*/ 0 h 15"/>
                  <a:gd name="T12" fmla="*/ 1 w 13"/>
                  <a:gd name="T13" fmla="*/ 0 h 15"/>
                  <a:gd name="T14" fmla="*/ 0 w 13"/>
                  <a:gd name="T15" fmla="*/ 0 h 15"/>
                  <a:gd name="T16" fmla="*/ 0 w 13"/>
                  <a:gd name="T17" fmla="*/ 4 h 15"/>
                  <a:gd name="T18" fmla="*/ 4 w 13"/>
                  <a:gd name="T1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5">
                    <a:moveTo>
                      <a:pt x="4" y="11"/>
                    </a:moveTo>
                    <a:cubicBezTo>
                      <a:pt x="6" y="12"/>
                      <a:pt x="7" y="14"/>
                      <a:pt x="9" y="14"/>
                    </a:cubicBezTo>
                    <a:cubicBezTo>
                      <a:pt x="10" y="14"/>
                      <a:pt x="11" y="15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1"/>
                      <a:pt x="12" y="8"/>
                      <a:pt x="10" y="6"/>
                    </a:cubicBezTo>
                    <a:cubicBezTo>
                      <a:pt x="8" y="3"/>
                      <a:pt x="5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1" y="6"/>
                      <a:pt x="2" y="9"/>
                      <a:pt x="4" y="11"/>
                    </a:cubicBezTo>
                    <a:close/>
                  </a:path>
                </a:pathLst>
              </a:custGeom>
              <a:solidFill>
                <a:srgbClr val="D9D9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Oval 142"/>
              <p:cNvSpPr>
                <a:spLocks/>
              </p:cNvSpPr>
              <p:nvPr/>
            </p:nvSpPr>
            <p:spPr bwMode="auto">
              <a:xfrm>
                <a:off x="1629" y="1635"/>
                <a:ext cx="467" cy="46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3" name="Oval 143"/>
              <p:cNvSpPr>
                <a:spLocks/>
              </p:cNvSpPr>
              <p:nvPr/>
            </p:nvSpPr>
            <p:spPr bwMode="auto">
              <a:xfrm>
                <a:off x="2030" y="3123"/>
                <a:ext cx="464" cy="46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4" name="Oval 144"/>
              <p:cNvSpPr>
                <a:spLocks/>
              </p:cNvSpPr>
              <p:nvPr/>
            </p:nvSpPr>
            <p:spPr bwMode="auto">
              <a:xfrm>
                <a:off x="5184" y="-2"/>
                <a:ext cx="466" cy="4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5" name="Oval 145"/>
              <p:cNvSpPr>
                <a:spLocks/>
              </p:cNvSpPr>
              <p:nvPr/>
            </p:nvSpPr>
            <p:spPr bwMode="auto">
              <a:xfrm>
                <a:off x="2029" y="-2"/>
                <a:ext cx="467" cy="46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6" name="Oval 146"/>
              <p:cNvSpPr>
                <a:spLocks/>
              </p:cNvSpPr>
              <p:nvPr/>
            </p:nvSpPr>
            <p:spPr bwMode="auto">
              <a:xfrm>
                <a:off x="5186" y="3121"/>
                <a:ext cx="464" cy="46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7" name="Oval 147"/>
              <p:cNvSpPr>
                <a:spLocks/>
              </p:cNvSpPr>
              <p:nvPr/>
            </p:nvSpPr>
            <p:spPr bwMode="auto">
              <a:xfrm>
                <a:off x="5585" y="1636"/>
                <a:ext cx="466" cy="46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sz="1100">
                    <a:solidFill>
                      <a:schemeClr val="tx2">
                        <a:lumMod val="75000"/>
                      </a:schemeClr>
                    </a:solidFill>
                  </a:rPr>
                  <a:t>关键词</a:t>
                </a:r>
              </a:p>
            </p:txBody>
          </p:sp>
          <p:sp>
            <p:nvSpPr>
              <p:cNvPr id="138" name="Freeform: Shape 148"/>
              <p:cNvSpPr>
                <a:spLocks/>
              </p:cNvSpPr>
              <p:nvPr/>
            </p:nvSpPr>
            <p:spPr bwMode="auto">
              <a:xfrm>
                <a:off x="4936" y="448"/>
                <a:ext cx="278" cy="299"/>
              </a:xfrm>
              <a:custGeom>
                <a:avLst/>
                <a:gdLst>
                  <a:gd name="T0" fmla="*/ 0 w 278"/>
                  <a:gd name="T1" fmla="*/ 282 h 299"/>
                  <a:gd name="T2" fmla="*/ 259 w 278"/>
                  <a:gd name="T3" fmla="*/ 0 h 299"/>
                  <a:gd name="T4" fmla="*/ 278 w 278"/>
                  <a:gd name="T5" fmla="*/ 17 h 299"/>
                  <a:gd name="T6" fmla="*/ 19 w 278"/>
                  <a:gd name="T7" fmla="*/ 299 h 299"/>
                  <a:gd name="T8" fmla="*/ 0 w 278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282"/>
                    </a:moveTo>
                    <a:lnTo>
                      <a:pt x="259" y="0"/>
                    </a:lnTo>
                    <a:lnTo>
                      <a:pt x="278" y="17"/>
                    </a:lnTo>
                    <a:lnTo>
                      <a:pt x="19" y="299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Freeform: Shape 149"/>
              <p:cNvSpPr>
                <a:spLocks/>
              </p:cNvSpPr>
              <p:nvPr/>
            </p:nvSpPr>
            <p:spPr bwMode="auto">
              <a:xfrm>
                <a:off x="4922" y="677"/>
                <a:ext cx="80" cy="86"/>
              </a:xfrm>
              <a:custGeom>
                <a:avLst/>
                <a:gdLst>
                  <a:gd name="T0" fmla="*/ 2 w 80"/>
                  <a:gd name="T1" fmla="*/ 0 h 86"/>
                  <a:gd name="T2" fmla="*/ 80 w 80"/>
                  <a:gd name="T3" fmla="*/ 80 h 86"/>
                  <a:gd name="T4" fmla="*/ 0 w 80"/>
                  <a:gd name="T5" fmla="*/ 86 h 86"/>
                  <a:gd name="T6" fmla="*/ 2 w 80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6">
                    <a:moveTo>
                      <a:pt x="2" y="0"/>
                    </a:moveTo>
                    <a:lnTo>
                      <a:pt x="80" y="80"/>
                    </a:lnTo>
                    <a:lnTo>
                      <a:pt x="0" y="8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Freeform: Shape 150"/>
              <p:cNvSpPr>
                <a:spLocks/>
              </p:cNvSpPr>
              <p:nvPr/>
            </p:nvSpPr>
            <p:spPr bwMode="auto">
              <a:xfrm>
                <a:off x="5139" y="1874"/>
                <a:ext cx="382" cy="28"/>
              </a:xfrm>
              <a:custGeom>
                <a:avLst/>
                <a:gdLst>
                  <a:gd name="T0" fmla="*/ 0 w 382"/>
                  <a:gd name="T1" fmla="*/ 0 h 28"/>
                  <a:gd name="T2" fmla="*/ 382 w 382"/>
                  <a:gd name="T3" fmla="*/ 2 h 28"/>
                  <a:gd name="T4" fmla="*/ 382 w 382"/>
                  <a:gd name="T5" fmla="*/ 28 h 28"/>
                  <a:gd name="T6" fmla="*/ 0 w 382"/>
                  <a:gd name="T7" fmla="*/ 26 h 28"/>
                  <a:gd name="T8" fmla="*/ 0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0" y="0"/>
                    </a:moveTo>
                    <a:lnTo>
                      <a:pt x="382" y="2"/>
                    </a:lnTo>
                    <a:lnTo>
                      <a:pt x="382" y="28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Freeform: Shape 151"/>
              <p:cNvSpPr>
                <a:spLocks/>
              </p:cNvSpPr>
              <p:nvPr/>
            </p:nvSpPr>
            <p:spPr bwMode="auto">
              <a:xfrm>
                <a:off x="5106" y="1831"/>
                <a:ext cx="63" cy="111"/>
              </a:xfrm>
              <a:custGeom>
                <a:avLst/>
                <a:gdLst>
                  <a:gd name="T0" fmla="*/ 63 w 63"/>
                  <a:gd name="T1" fmla="*/ 0 h 111"/>
                  <a:gd name="T2" fmla="*/ 59 w 63"/>
                  <a:gd name="T3" fmla="*/ 111 h 111"/>
                  <a:gd name="T4" fmla="*/ 0 w 63"/>
                  <a:gd name="T5" fmla="*/ 55 h 111"/>
                  <a:gd name="T6" fmla="*/ 63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63" y="0"/>
                    </a:moveTo>
                    <a:lnTo>
                      <a:pt x="59" y="111"/>
                    </a:lnTo>
                    <a:lnTo>
                      <a:pt x="0" y="5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Freeform: Shape 152"/>
              <p:cNvSpPr>
                <a:spLocks/>
              </p:cNvSpPr>
              <p:nvPr/>
            </p:nvSpPr>
            <p:spPr bwMode="auto">
              <a:xfrm>
                <a:off x="2192" y="1874"/>
                <a:ext cx="382" cy="28"/>
              </a:xfrm>
              <a:custGeom>
                <a:avLst/>
                <a:gdLst>
                  <a:gd name="T0" fmla="*/ 382 w 382"/>
                  <a:gd name="T1" fmla="*/ 0 h 28"/>
                  <a:gd name="T2" fmla="*/ 0 w 382"/>
                  <a:gd name="T3" fmla="*/ 2 h 28"/>
                  <a:gd name="T4" fmla="*/ 0 w 382"/>
                  <a:gd name="T5" fmla="*/ 28 h 28"/>
                  <a:gd name="T6" fmla="*/ 382 w 382"/>
                  <a:gd name="T7" fmla="*/ 26 h 28"/>
                  <a:gd name="T8" fmla="*/ 382 w 38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28">
                    <a:moveTo>
                      <a:pt x="382" y="0"/>
                    </a:moveTo>
                    <a:lnTo>
                      <a:pt x="0" y="2"/>
                    </a:lnTo>
                    <a:lnTo>
                      <a:pt x="0" y="28"/>
                    </a:lnTo>
                    <a:lnTo>
                      <a:pt x="382" y="26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Freeform: Shape 153"/>
              <p:cNvSpPr>
                <a:spLocks/>
              </p:cNvSpPr>
              <p:nvPr/>
            </p:nvSpPr>
            <p:spPr bwMode="auto">
              <a:xfrm>
                <a:off x="2544" y="1831"/>
                <a:ext cx="65" cy="111"/>
              </a:xfrm>
              <a:custGeom>
                <a:avLst/>
                <a:gdLst>
                  <a:gd name="T0" fmla="*/ 0 w 65"/>
                  <a:gd name="T1" fmla="*/ 0 h 111"/>
                  <a:gd name="T2" fmla="*/ 6 w 65"/>
                  <a:gd name="T3" fmla="*/ 111 h 111"/>
                  <a:gd name="T4" fmla="*/ 65 w 65"/>
                  <a:gd name="T5" fmla="*/ 55 h 111"/>
                  <a:gd name="T6" fmla="*/ 0 w 65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11">
                    <a:moveTo>
                      <a:pt x="0" y="0"/>
                    </a:moveTo>
                    <a:lnTo>
                      <a:pt x="6" y="111"/>
                    </a:lnTo>
                    <a:lnTo>
                      <a:pt x="65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54"/>
              <p:cNvSpPr>
                <a:spLocks/>
              </p:cNvSpPr>
              <p:nvPr/>
            </p:nvSpPr>
            <p:spPr bwMode="auto">
              <a:xfrm>
                <a:off x="2437" y="448"/>
                <a:ext cx="279" cy="299"/>
              </a:xfrm>
              <a:custGeom>
                <a:avLst/>
                <a:gdLst>
                  <a:gd name="T0" fmla="*/ 279 w 279"/>
                  <a:gd name="T1" fmla="*/ 282 h 299"/>
                  <a:gd name="T2" fmla="*/ 21 w 279"/>
                  <a:gd name="T3" fmla="*/ 0 h 299"/>
                  <a:gd name="T4" fmla="*/ 0 w 279"/>
                  <a:gd name="T5" fmla="*/ 17 h 299"/>
                  <a:gd name="T6" fmla="*/ 259 w 279"/>
                  <a:gd name="T7" fmla="*/ 299 h 299"/>
                  <a:gd name="T8" fmla="*/ 279 w 279"/>
                  <a:gd name="T9" fmla="*/ 282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282"/>
                    </a:moveTo>
                    <a:lnTo>
                      <a:pt x="21" y="0"/>
                    </a:lnTo>
                    <a:lnTo>
                      <a:pt x="0" y="17"/>
                    </a:lnTo>
                    <a:lnTo>
                      <a:pt x="259" y="299"/>
                    </a:lnTo>
                    <a:lnTo>
                      <a:pt x="279" y="2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55"/>
              <p:cNvSpPr>
                <a:spLocks/>
              </p:cNvSpPr>
              <p:nvPr/>
            </p:nvSpPr>
            <p:spPr bwMode="auto">
              <a:xfrm>
                <a:off x="2649" y="677"/>
                <a:ext cx="81" cy="86"/>
              </a:xfrm>
              <a:custGeom>
                <a:avLst/>
                <a:gdLst>
                  <a:gd name="T0" fmla="*/ 80 w 81"/>
                  <a:gd name="T1" fmla="*/ 0 h 86"/>
                  <a:gd name="T2" fmla="*/ 0 w 81"/>
                  <a:gd name="T3" fmla="*/ 80 h 86"/>
                  <a:gd name="T4" fmla="*/ 81 w 81"/>
                  <a:gd name="T5" fmla="*/ 86 h 86"/>
                  <a:gd name="T6" fmla="*/ 80 w 81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6">
                    <a:moveTo>
                      <a:pt x="80" y="0"/>
                    </a:moveTo>
                    <a:lnTo>
                      <a:pt x="0" y="80"/>
                    </a:lnTo>
                    <a:lnTo>
                      <a:pt x="81" y="86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Freeform: Shape 156"/>
              <p:cNvSpPr>
                <a:spLocks/>
              </p:cNvSpPr>
              <p:nvPr/>
            </p:nvSpPr>
            <p:spPr bwMode="auto">
              <a:xfrm>
                <a:off x="4936" y="2835"/>
                <a:ext cx="278" cy="299"/>
              </a:xfrm>
              <a:custGeom>
                <a:avLst/>
                <a:gdLst>
                  <a:gd name="T0" fmla="*/ 0 w 278"/>
                  <a:gd name="T1" fmla="*/ 17 h 299"/>
                  <a:gd name="T2" fmla="*/ 259 w 278"/>
                  <a:gd name="T3" fmla="*/ 299 h 299"/>
                  <a:gd name="T4" fmla="*/ 278 w 278"/>
                  <a:gd name="T5" fmla="*/ 279 h 299"/>
                  <a:gd name="T6" fmla="*/ 19 w 278"/>
                  <a:gd name="T7" fmla="*/ 0 h 299"/>
                  <a:gd name="T8" fmla="*/ 0 w 278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299">
                    <a:moveTo>
                      <a:pt x="0" y="17"/>
                    </a:moveTo>
                    <a:lnTo>
                      <a:pt x="259" y="299"/>
                    </a:lnTo>
                    <a:lnTo>
                      <a:pt x="278" y="279"/>
                    </a:lnTo>
                    <a:lnTo>
                      <a:pt x="1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57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57"/>
              <p:cNvSpPr>
                <a:spLocks/>
              </p:cNvSpPr>
              <p:nvPr/>
            </p:nvSpPr>
            <p:spPr bwMode="auto">
              <a:xfrm>
                <a:off x="4922" y="2819"/>
                <a:ext cx="80" cy="85"/>
              </a:xfrm>
              <a:custGeom>
                <a:avLst/>
                <a:gdLst>
                  <a:gd name="T0" fmla="*/ 2 w 80"/>
                  <a:gd name="T1" fmla="*/ 85 h 85"/>
                  <a:gd name="T2" fmla="*/ 80 w 80"/>
                  <a:gd name="T3" fmla="*/ 5 h 85"/>
                  <a:gd name="T4" fmla="*/ 0 w 80"/>
                  <a:gd name="T5" fmla="*/ 0 h 85"/>
                  <a:gd name="T6" fmla="*/ 2 w 80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85">
                    <a:moveTo>
                      <a:pt x="2" y="85"/>
                    </a:moveTo>
                    <a:lnTo>
                      <a:pt x="80" y="5"/>
                    </a:lnTo>
                    <a:lnTo>
                      <a:pt x="0" y="0"/>
                    </a:lnTo>
                    <a:lnTo>
                      <a:pt x="2" y="85"/>
                    </a:lnTo>
                    <a:close/>
                  </a:path>
                </a:pathLst>
              </a:custGeom>
              <a:solidFill>
                <a:srgbClr val="F57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Freeform: Shape 158"/>
              <p:cNvSpPr>
                <a:spLocks/>
              </p:cNvSpPr>
              <p:nvPr/>
            </p:nvSpPr>
            <p:spPr bwMode="auto">
              <a:xfrm>
                <a:off x="2437" y="2835"/>
                <a:ext cx="279" cy="299"/>
              </a:xfrm>
              <a:custGeom>
                <a:avLst/>
                <a:gdLst>
                  <a:gd name="T0" fmla="*/ 279 w 279"/>
                  <a:gd name="T1" fmla="*/ 17 h 299"/>
                  <a:gd name="T2" fmla="*/ 21 w 279"/>
                  <a:gd name="T3" fmla="*/ 299 h 299"/>
                  <a:gd name="T4" fmla="*/ 0 w 279"/>
                  <a:gd name="T5" fmla="*/ 279 h 299"/>
                  <a:gd name="T6" fmla="*/ 259 w 279"/>
                  <a:gd name="T7" fmla="*/ 0 h 299"/>
                  <a:gd name="T8" fmla="*/ 279 w 279"/>
                  <a:gd name="T9" fmla="*/ 1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299">
                    <a:moveTo>
                      <a:pt x="279" y="17"/>
                    </a:moveTo>
                    <a:lnTo>
                      <a:pt x="21" y="299"/>
                    </a:lnTo>
                    <a:lnTo>
                      <a:pt x="0" y="279"/>
                    </a:lnTo>
                    <a:lnTo>
                      <a:pt x="259" y="0"/>
                    </a:lnTo>
                    <a:lnTo>
                      <a:pt x="279" y="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Freeform: Shape 159"/>
              <p:cNvSpPr>
                <a:spLocks/>
              </p:cNvSpPr>
              <p:nvPr/>
            </p:nvSpPr>
            <p:spPr bwMode="auto">
              <a:xfrm>
                <a:off x="2649" y="2819"/>
                <a:ext cx="81" cy="85"/>
              </a:xfrm>
              <a:custGeom>
                <a:avLst/>
                <a:gdLst>
                  <a:gd name="T0" fmla="*/ 80 w 81"/>
                  <a:gd name="T1" fmla="*/ 85 h 85"/>
                  <a:gd name="T2" fmla="*/ 0 w 81"/>
                  <a:gd name="T3" fmla="*/ 5 h 85"/>
                  <a:gd name="T4" fmla="*/ 81 w 81"/>
                  <a:gd name="T5" fmla="*/ 0 h 85"/>
                  <a:gd name="T6" fmla="*/ 80 w 81"/>
                  <a:gd name="T7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5">
                    <a:moveTo>
                      <a:pt x="80" y="85"/>
                    </a:moveTo>
                    <a:lnTo>
                      <a:pt x="0" y="5"/>
                    </a:lnTo>
                    <a:lnTo>
                      <a:pt x="81" y="0"/>
                    </a:lnTo>
                    <a:lnTo>
                      <a:pt x="80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TextBox 14"/>
            <p:cNvSpPr txBox="1">
              <a:spLocks/>
            </p:cNvSpPr>
            <p:nvPr/>
          </p:nvSpPr>
          <p:spPr>
            <a:xfrm>
              <a:off x="8124903" y="5155991"/>
              <a:ext cx="2557231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5" name="TextBox 15"/>
            <p:cNvSpPr txBox="1">
              <a:spLocks/>
            </p:cNvSpPr>
            <p:nvPr/>
          </p:nvSpPr>
          <p:spPr>
            <a:xfrm>
              <a:off x="8556344" y="3480675"/>
              <a:ext cx="2557231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6" name="TextBox 16"/>
            <p:cNvSpPr txBox="1">
              <a:spLocks/>
            </p:cNvSpPr>
            <p:nvPr/>
          </p:nvSpPr>
          <p:spPr>
            <a:xfrm>
              <a:off x="8226456" y="1499995"/>
              <a:ext cx="2557231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7" name="TextBox 17"/>
            <p:cNvSpPr txBox="1">
              <a:spLocks/>
            </p:cNvSpPr>
            <p:nvPr/>
          </p:nvSpPr>
          <p:spPr>
            <a:xfrm>
              <a:off x="1500509" y="5106155"/>
              <a:ext cx="2322936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8" name="TextBox 18"/>
            <p:cNvSpPr txBox="1">
              <a:spLocks/>
            </p:cNvSpPr>
            <p:nvPr/>
          </p:nvSpPr>
          <p:spPr>
            <a:xfrm>
              <a:off x="963599" y="3368814"/>
              <a:ext cx="2322936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  <p:sp>
          <p:nvSpPr>
            <p:cNvPr id="9" name="TextBox 19"/>
            <p:cNvSpPr txBox="1">
              <a:spLocks/>
            </p:cNvSpPr>
            <p:nvPr/>
          </p:nvSpPr>
          <p:spPr>
            <a:xfrm>
              <a:off x="1479642" y="1521660"/>
              <a:ext cx="2322936" cy="557488"/>
            </a:xfrm>
            <a:prstGeom prst="rect">
              <a:avLst/>
            </a:prstGeom>
          </p:spPr>
          <p:txBody>
            <a:bodyPr vert="horz" wrap="square" lIns="91440" tIns="45720" rIns="91440" bIns="45720">
              <a:normAutofit/>
            </a:bodyPr>
            <a:lstStyle/>
            <a:p>
              <a:pPr marL="0" indent="0"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100" dirty="0">
                  <a:solidFill>
                    <a:schemeClr val="bg1"/>
                  </a:solidFill>
                </a:rPr>
                <a:t>此部分内容作为文字排版占位显示（建议使用主题字体）</a:t>
              </a:r>
            </a:p>
          </p:txBody>
        </p:sp>
      </p:grpSp>
      <p:sp>
        <p:nvSpPr>
          <p:cNvPr id="150" name="文本框 23"/>
          <p:cNvSpPr txBox="1"/>
          <p:nvPr/>
        </p:nvSpPr>
        <p:spPr>
          <a:xfrm>
            <a:off x="1789957" y="632121"/>
            <a:ext cx="4364391" cy="135723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/>
              <a:t>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13749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1182" y="648479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black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347404" y="658199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03" y="-1487124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271952" y="2678853"/>
            <a:ext cx="9431218" cy="9607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latin typeface="+mn-lt"/>
                <a:ea typeface="+mn-ea"/>
                <a:cs typeface="+mn-ea"/>
                <a:sym typeface="+mn-lt"/>
              </a:rPr>
              <a:t>感谢观看 </a:t>
            </a:r>
            <a:r>
              <a:rPr lang="en-US" altLang="zh-CN" sz="5400" b="1" dirty="0">
                <a:latin typeface="+mn-lt"/>
                <a:ea typeface="+mn-ea"/>
                <a:cs typeface="+mn-ea"/>
                <a:sym typeface="+mn-lt"/>
              </a:rPr>
              <a:t>| THANK YOU</a:t>
            </a:r>
            <a:endParaRPr lang="zh-CN" altLang="en-US" sz="5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974870" y="4272396"/>
            <a:ext cx="6025383" cy="3763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这里输入文字，自由替换文字、图片和图标，方便编辑易用大方。</a:t>
            </a: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717724" y="3952022"/>
            <a:ext cx="8539674" cy="38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lumMod val="90000"/>
                  </a:schemeClr>
                </a:solidFill>
                <a:cs typeface="+mn-ea"/>
                <a:sym typeface="+mn-lt"/>
              </a:rPr>
              <a:t>It can be easy to edit,to replace photo and text.</a:t>
            </a:r>
            <a:endParaRPr lang="zh-CN" altLang="en-US" sz="2000" dirty="0">
              <a:solidFill>
                <a:schemeClr val="accent1">
                  <a:lumMod val="9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51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33919" y="529097"/>
            <a:ext cx="6858976" cy="5841228"/>
            <a:chOff x="3205724" y="537743"/>
            <a:chExt cx="6198825" cy="52790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200000">
              <a:off x="4281210" y="577305"/>
              <a:ext cx="5162902" cy="5083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839218">
              <a:off x="3166162" y="693435"/>
              <a:ext cx="5162902" cy="508377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2602523"/>
            <a:ext cx="12192000" cy="1969477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450122" y="3267304"/>
            <a:ext cx="7291756" cy="999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基本介绍 </a:t>
            </a:r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 PART1</a:t>
            </a:r>
            <a:endParaRPr lang="zh-CN" altLang="en-US" sz="4800" b="1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4572000"/>
            <a:ext cx="11594123" cy="586154"/>
          </a:xfrm>
          <a:custGeom>
            <a:avLst/>
            <a:gdLst>
              <a:gd name="connsiteX0" fmla="*/ 0 w 11594123"/>
              <a:gd name="connsiteY0" fmla="*/ 0 h 586154"/>
              <a:gd name="connsiteX1" fmla="*/ 11594123 w 11594123"/>
              <a:gd name="connsiteY1" fmla="*/ 586154 h 586154"/>
              <a:gd name="connsiteX2" fmla="*/ 11594123 w 11594123"/>
              <a:gd name="connsiteY2" fmla="*/ 0 h 586154"/>
              <a:gd name="connsiteX3" fmla="*/ 0 w 11594123"/>
              <a:gd name="connsiteY3" fmla="*/ 0 h 5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4123" h="586154">
                <a:moveTo>
                  <a:pt x="0" y="0"/>
                </a:moveTo>
                <a:lnTo>
                  <a:pt x="11594123" y="586154"/>
                </a:lnTo>
                <a:lnTo>
                  <a:pt x="115941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4B1ABA13-DC0D-4CE0-9E07-3339738D576E}"/>
              </a:ext>
            </a:extLst>
          </p:cNvPr>
          <p:cNvGrpSpPr/>
          <p:nvPr/>
        </p:nvGrpSpPr>
        <p:grpSpPr>
          <a:xfrm>
            <a:off x="509237" y="1219051"/>
            <a:ext cx="5358633" cy="1908657"/>
            <a:chOff x="8586318" y="1772815"/>
            <a:chExt cx="4348079" cy="1818055"/>
          </a:xfrm>
        </p:grpSpPr>
        <p:sp>
          <p:nvSpPr>
            <p:cNvPr id="17" name="文本框 128">
              <a:extLst>
                <a:ext uri="{FF2B5EF4-FFF2-40B4-BE49-F238E27FC236}">
                  <a16:creationId xmlns:a16="http://schemas.microsoft.com/office/drawing/2014/main" id="{B91FC502-B67B-4C7B-9B01-000ACD3A5CA8}"/>
                </a:ext>
              </a:extLst>
            </p:cNvPr>
            <p:cNvSpPr txBox="1"/>
            <p:nvPr/>
          </p:nvSpPr>
          <p:spPr>
            <a:xfrm>
              <a:off x="8689246" y="1772815"/>
              <a:ext cx="462014" cy="451105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55000" lnSpcReduction="20000"/>
            </a:bodyPr>
            <a:lstStyle/>
            <a:p>
              <a:r>
                <a:rPr lang="en-US" sz="4800"/>
                <a:t>“</a:t>
              </a:r>
              <a:endParaRPr lang="en-US" sz="48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ACA1C7-C2CC-4E01-AB79-3D3A6B9E4D77}"/>
                </a:ext>
              </a:extLst>
            </p:cNvPr>
            <p:cNvSpPr/>
            <p:nvPr/>
          </p:nvSpPr>
          <p:spPr>
            <a:xfrm>
              <a:off x="8586318" y="2395299"/>
              <a:ext cx="4348079" cy="1195571"/>
            </a:xfrm>
            <a:prstGeom prst="rect">
              <a:avLst/>
            </a:prstGeom>
          </p:spPr>
          <p:txBody>
            <a:bodyPr wrap="square" lIns="117208" tIns="58604" rIns="117208" bIns="58604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/>
                <a:t>新闻新闻分类</a:t>
              </a:r>
              <a:br>
                <a:rPr lang="zh-CN" altLang="en-US" sz="1600" b="1" dirty="0"/>
              </a:br>
              <a:r>
                <a:rPr lang="zh-CN" altLang="en-US" sz="1600" b="1" dirty="0"/>
                <a:t>分类包括体育、娱乐、家居、彩票、房产、教育、时尚、时政、星座、游戏、社会、科技、股票、财经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926" y="3815870"/>
            <a:ext cx="6421788" cy="1585213"/>
            <a:chOff x="580926" y="3815870"/>
            <a:chExt cx="6421788" cy="15852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DD28FDA-A3C3-416B-A1AC-27298858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672" y="4713831"/>
              <a:ext cx="2493312" cy="58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2.19GB</a:t>
              </a:r>
              <a:endParaRPr lang="zh-CN" altLang="en-US" sz="1000" dirty="0"/>
            </a:p>
          </p:txBody>
        </p:sp>
        <p:sp>
          <p:nvSpPr>
            <p:cNvPr id="9" name="文本框 115">
              <a:extLst>
                <a:ext uri="{FF2B5EF4-FFF2-40B4-BE49-F238E27FC236}">
                  <a16:creationId xmlns:a16="http://schemas.microsoft.com/office/drawing/2014/main" id="{5DF75B77-6FEE-4B47-AADC-6F45C57F15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58672" y="4344183"/>
              <a:ext cx="2493312" cy="29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accent1"/>
                  </a:solidFill>
                </a:rPr>
                <a:t>数据大小</a:t>
              </a:r>
            </a:p>
          </p:txBody>
        </p:sp>
        <p:sp>
          <p:nvSpPr>
            <p:cNvPr id="22" name="矩形: 圆角 113">
              <a:extLst>
                <a:ext uri="{FF2B5EF4-FFF2-40B4-BE49-F238E27FC236}">
                  <a16:creationId xmlns:a16="http://schemas.microsoft.com/office/drawing/2014/main" id="{F417B6BF-8D6D-4158-82E0-448E30BBDC9B}"/>
                </a:ext>
              </a:extLst>
            </p:cNvPr>
            <p:cNvSpPr/>
            <p:nvPr/>
          </p:nvSpPr>
          <p:spPr bwMode="auto">
            <a:xfrm>
              <a:off x="580926" y="4410642"/>
              <a:ext cx="416243" cy="416243"/>
            </a:xfrm>
            <a:prstGeom prst="roundRect">
              <a:avLst>
                <a:gd name="adj" fmla="val 11236"/>
              </a:avLst>
            </a:prstGeom>
            <a:solidFill>
              <a:schemeClr val="accent1">
                <a:lumMod val="25000"/>
              </a:schemeClr>
            </a:solidFill>
            <a:ln w="19050"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C45B9AB-782C-492A-A29D-E0AD45ECA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402" y="4713831"/>
              <a:ext cx="2493312" cy="585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74</a:t>
              </a:r>
              <a:r>
                <a:rPr lang="zh-CN" altLang="en-US" sz="1000" dirty="0"/>
                <a:t>万篇文档</a:t>
              </a:r>
            </a:p>
          </p:txBody>
        </p:sp>
        <p:sp>
          <p:nvSpPr>
            <p:cNvPr id="12" name="文本框 120">
              <a:extLst>
                <a:ext uri="{FF2B5EF4-FFF2-40B4-BE49-F238E27FC236}">
                  <a16:creationId xmlns:a16="http://schemas.microsoft.com/office/drawing/2014/main" id="{03232C0D-6682-43D1-B06A-0CD39E13CA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09402" y="4344183"/>
              <a:ext cx="2493312" cy="29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chemeClr val="accent2"/>
                  </a:solidFill>
                </a:rPr>
                <a:t>数据条数</a:t>
              </a:r>
            </a:p>
          </p:txBody>
        </p:sp>
        <p:sp>
          <p:nvSpPr>
            <p:cNvPr id="20" name="矩形: 圆角 118">
              <a:extLst>
                <a:ext uri="{FF2B5EF4-FFF2-40B4-BE49-F238E27FC236}">
                  <a16:creationId xmlns:a16="http://schemas.microsoft.com/office/drawing/2014/main" id="{25114F03-9725-456E-A30C-2BA408168FEF}"/>
                </a:ext>
              </a:extLst>
            </p:cNvPr>
            <p:cNvSpPr/>
            <p:nvPr/>
          </p:nvSpPr>
          <p:spPr bwMode="auto">
            <a:xfrm>
              <a:off x="3931656" y="4410642"/>
              <a:ext cx="416243" cy="416243"/>
            </a:xfrm>
            <a:prstGeom prst="roundRect">
              <a:avLst>
                <a:gd name="adj" fmla="val 11236"/>
              </a:avLst>
            </a:prstGeom>
            <a:solidFill>
              <a:schemeClr val="accent1">
                <a:lumMod val="25000"/>
              </a:schemeClr>
            </a:solidFill>
            <a:ln w="19050"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5F697CC-45D4-4594-9DDF-C0629CF266BC}"/>
                </a:ext>
              </a:extLst>
            </p:cNvPr>
            <p:cNvCxnSpPr/>
            <p:nvPr/>
          </p:nvCxnSpPr>
          <p:spPr>
            <a:xfrm>
              <a:off x="6811817" y="3815870"/>
              <a:ext cx="0" cy="158521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5F697CC-45D4-4594-9DDF-C0629CF266BC}"/>
                </a:ext>
              </a:extLst>
            </p:cNvPr>
            <p:cNvCxnSpPr/>
            <p:nvPr/>
          </p:nvCxnSpPr>
          <p:spPr>
            <a:xfrm>
              <a:off x="3524384" y="3815870"/>
              <a:ext cx="0" cy="158521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标题 1"/>
          <p:cNvSpPr txBox="1">
            <a:spLocks/>
          </p:cNvSpPr>
          <p:nvPr/>
        </p:nvSpPr>
        <p:spPr>
          <a:xfrm>
            <a:off x="1141247" y="1262658"/>
            <a:ext cx="3733926" cy="51117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600" dirty="0">
                <a:latin typeface="+mn-lt"/>
                <a:ea typeface="+mn-ea"/>
                <a:cs typeface="+mn-ea"/>
                <a:sym typeface="+mn-lt"/>
              </a:rPr>
              <a:t>数据来源</a:t>
            </a:r>
          </a:p>
        </p:txBody>
      </p:sp>
    </p:spTree>
    <p:extLst>
      <p:ext uri="{BB962C8B-B14F-4D97-AF65-F5344CB8AC3E}">
        <p14:creationId xmlns:p14="http://schemas.microsoft.com/office/powerpoint/2010/main" val="15932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72952" y="2711159"/>
            <a:ext cx="4613727" cy="2338919"/>
            <a:chOff x="2173180" y="2548392"/>
            <a:chExt cx="4412245" cy="1691165"/>
          </a:xfrm>
        </p:grpSpPr>
        <p:sp>
          <p:nvSpPr>
            <p:cNvPr id="44" name="文本框 43"/>
            <p:cNvSpPr txBox="1"/>
            <p:nvPr/>
          </p:nvSpPr>
          <p:spPr>
            <a:xfrm>
              <a:off x="2178149" y="2548392"/>
              <a:ext cx="4407276" cy="121007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b="1" dirty="0"/>
                <a:t>数据划分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73180" y="3378251"/>
              <a:ext cx="3981446" cy="286596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r>
                <a:rPr lang="zh-CN" altLang="en-US" sz="1200" dirty="0"/>
                <a:t>训练使用了其中的</a:t>
              </a:r>
              <a:r>
                <a:rPr lang="en-US" altLang="zh-CN" sz="1200" dirty="0"/>
                <a:t>10</a:t>
              </a:r>
              <a:r>
                <a:rPr lang="zh-CN" altLang="en-US" sz="1200" dirty="0"/>
                <a:t>个分类，每个分类</a:t>
              </a:r>
              <a:r>
                <a:rPr lang="en-US" altLang="zh-CN" sz="1200" dirty="0"/>
                <a:t>6500</a:t>
              </a:r>
              <a:r>
                <a:rPr lang="zh-CN" altLang="en-US" sz="1200" dirty="0"/>
                <a:t>条数据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173180" y="3379768"/>
              <a:ext cx="3322326" cy="85978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endParaRPr lang="en-US" altLang="zh-CN" sz="2400" dirty="0"/>
            </a:p>
            <a:p>
              <a:pPr>
                <a:lnSpc>
                  <a:spcPct val="120000"/>
                </a:lnSpc>
              </a:pPr>
              <a:r>
                <a:rPr lang="zh-CN" altLang="en-US" sz="2400" dirty="0"/>
                <a:t>体育、财经、房产、家居、教育、科技、时尚、时政、游戏，娱乐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58221" y="1392097"/>
            <a:ext cx="4097674" cy="4188088"/>
            <a:chOff x="6858221" y="1392097"/>
            <a:chExt cx="4097674" cy="4188088"/>
          </a:xfrm>
        </p:grpSpPr>
        <p:sp>
          <p:nvSpPr>
            <p:cNvPr id="28" name="椭圆 27"/>
            <p:cNvSpPr/>
            <p:nvPr/>
          </p:nvSpPr>
          <p:spPr>
            <a:xfrm rot="5400000">
              <a:off x="8341876" y="3243533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文本框 2"/>
            <p:cNvSpPr txBox="1"/>
            <p:nvPr/>
          </p:nvSpPr>
          <p:spPr>
            <a:xfrm>
              <a:off x="7039601" y="3449464"/>
              <a:ext cx="431222" cy="230869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zh-CN" altLang="en-US" b="1" dirty="0"/>
                <a:t>验证集</a:t>
              </a:r>
              <a:endParaRPr lang="en-US" b="1" dirty="0"/>
            </a:p>
          </p:txBody>
        </p:sp>
        <p:sp>
          <p:nvSpPr>
            <p:cNvPr id="30" name="文本框 3"/>
            <p:cNvSpPr txBox="1"/>
            <p:nvPr/>
          </p:nvSpPr>
          <p:spPr>
            <a:xfrm>
              <a:off x="9132816" y="3383558"/>
              <a:ext cx="1823079" cy="3852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/>
                <a:t>500</a:t>
              </a:r>
              <a:r>
                <a:rPr lang="zh-CN" altLang="en-US" dirty="0"/>
                <a:t>*</a:t>
              </a:r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7105449" y="3404338"/>
              <a:ext cx="1374632" cy="1789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5"/>
            <p:cNvSpPr>
              <a:spLocks/>
            </p:cNvSpPr>
            <p:nvPr/>
          </p:nvSpPr>
          <p:spPr bwMode="auto">
            <a:xfrm>
              <a:off x="7848440" y="3426568"/>
              <a:ext cx="190230" cy="25470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文本框 7"/>
            <p:cNvSpPr txBox="1"/>
            <p:nvPr/>
          </p:nvSpPr>
          <p:spPr>
            <a:xfrm>
              <a:off x="6858221" y="4818816"/>
              <a:ext cx="792849" cy="230869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CN" altLang="en-US" b="1" dirty="0"/>
                <a:t>测试集</a:t>
              </a:r>
              <a:endParaRPr lang="en-US" b="1" dirty="0"/>
            </a:p>
          </p:txBody>
        </p:sp>
        <p:sp>
          <p:nvSpPr>
            <p:cNvPr id="34" name="矩形: 圆顶角 8"/>
            <p:cNvSpPr/>
            <p:nvPr/>
          </p:nvSpPr>
          <p:spPr>
            <a:xfrm rot="10800000">
              <a:off x="7703274" y="4205553"/>
              <a:ext cx="178993" cy="13746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椭圆 34"/>
            <p:cNvSpPr/>
            <p:nvPr/>
          </p:nvSpPr>
          <p:spPr>
            <a:xfrm rot="5400000">
              <a:off x="8341876" y="1810491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文本框 10"/>
            <p:cNvSpPr txBox="1"/>
            <p:nvPr/>
          </p:nvSpPr>
          <p:spPr>
            <a:xfrm>
              <a:off x="7039601" y="2044583"/>
              <a:ext cx="431222" cy="230869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/>
              <a:r>
                <a:rPr lang="zh-CN" altLang="en-US" b="1" dirty="0"/>
                <a:t>训练集</a:t>
              </a:r>
              <a:endParaRPr lang="en-US" b="1" dirty="0"/>
            </a:p>
          </p:txBody>
        </p:sp>
        <p:sp>
          <p:nvSpPr>
            <p:cNvPr id="37" name="任意多边形: 形状 11"/>
            <p:cNvSpPr>
              <a:spLocks/>
            </p:cNvSpPr>
            <p:nvPr/>
          </p:nvSpPr>
          <p:spPr bwMode="auto">
            <a:xfrm rot="5400000">
              <a:off x="8516209" y="2001461"/>
              <a:ext cx="245547" cy="247403"/>
            </a:xfrm>
            <a:custGeom>
              <a:avLst/>
              <a:gdLst>
                <a:gd name="T0" fmla="*/ 573 w 602"/>
                <a:gd name="T1" fmla="*/ 219 h 609"/>
                <a:gd name="T2" fmla="*/ 573 w 602"/>
                <a:gd name="T3" fmla="*/ 219 h 609"/>
                <a:gd name="T4" fmla="*/ 544 w 602"/>
                <a:gd name="T5" fmla="*/ 219 h 609"/>
                <a:gd name="T6" fmla="*/ 530 w 602"/>
                <a:gd name="T7" fmla="*/ 219 h 609"/>
                <a:gd name="T8" fmla="*/ 452 w 602"/>
                <a:gd name="T9" fmla="*/ 219 h 609"/>
                <a:gd name="T10" fmla="*/ 424 w 602"/>
                <a:gd name="T11" fmla="*/ 191 h 609"/>
                <a:gd name="T12" fmla="*/ 452 w 602"/>
                <a:gd name="T13" fmla="*/ 162 h 609"/>
                <a:gd name="T14" fmla="*/ 502 w 602"/>
                <a:gd name="T15" fmla="*/ 162 h 609"/>
                <a:gd name="T16" fmla="*/ 297 w 602"/>
                <a:gd name="T17" fmla="*/ 56 h 609"/>
                <a:gd name="T18" fmla="*/ 57 w 602"/>
                <a:gd name="T19" fmla="*/ 304 h 609"/>
                <a:gd name="T20" fmla="*/ 28 w 602"/>
                <a:gd name="T21" fmla="*/ 332 h 609"/>
                <a:gd name="T22" fmla="*/ 0 w 602"/>
                <a:gd name="T23" fmla="*/ 304 h 609"/>
                <a:gd name="T24" fmla="*/ 0 w 602"/>
                <a:gd name="T25" fmla="*/ 304 h 609"/>
                <a:gd name="T26" fmla="*/ 297 w 602"/>
                <a:gd name="T27" fmla="*/ 0 h 609"/>
                <a:gd name="T28" fmla="*/ 544 w 602"/>
                <a:gd name="T29" fmla="*/ 127 h 609"/>
                <a:gd name="T30" fmla="*/ 544 w 602"/>
                <a:gd name="T31" fmla="*/ 78 h 609"/>
                <a:gd name="T32" fmla="*/ 573 w 602"/>
                <a:gd name="T33" fmla="*/ 49 h 609"/>
                <a:gd name="T34" fmla="*/ 601 w 602"/>
                <a:gd name="T35" fmla="*/ 78 h 609"/>
                <a:gd name="T36" fmla="*/ 601 w 602"/>
                <a:gd name="T37" fmla="*/ 191 h 609"/>
                <a:gd name="T38" fmla="*/ 573 w 602"/>
                <a:gd name="T39" fmla="*/ 219 h 609"/>
                <a:gd name="T40" fmla="*/ 28 w 602"/>
                <a:gd name="T41" fmla="*/ 389 h 609"/>
                <a:gd name="T42" fmla="*/ 28 w 602"/>
                <a:gd name="T43" fmla="*/ 389 h 609"/>
                <a:gd name="T44" fmla="*/ 148 w 602"/>
                <a:gd name="T45" fmla="*/ 389 h 609"/>
                <a:gd name="T46" fmla="*/ 177 w 602"/>
                <a:gd name="T47" fmla="*/ 417 h 609"/>
                <a:gd name="T48" fmla="*/ 148 w 602"/>
                <a:gd name="T49" fmla="*/ 445 h 609"/>
                <a:gd name="T50" fmla="*/ 99 w 602"/>
                <a:gd name="T51" fmla="*/ 445 h 609"/>
                <a:gd name="T52" fmla="*/ 297 w 602"/>
                <a:gd name="T53" fmla="*/ 551 h 609"/>
                <a:gd name="T54" fmla="*/ 544 w 602"/>
                <a:gd name="T55" fmla="*/ 304 h 609"/>
                <a:gd name="T56" fmla="*/ 573 w 602"/>
                <a:gd name="T57" fmla="*/ 276 h 609"/>
                <a:gd name="T58" fmla="*/ 601 w 602"/>
                <a:gd name="T59" fmla="*/ 304 h 609"/>
                <a:gd name="T60" fmla="*/ 601 w 602"/>
                <a:gd name="T61" fmla="*/ 304 h 609"/>
                <a:gd name="T62" fmla="*/ 297 w 602"/>
                <a:gd name="T63" fmla="*/ 608 h 609"/>
                <a:gd name="T64" fmla="*/ 57 w 602"/>
                <a:gd name="T65" fmla="*/ 480 h 609"/>
                <a:gd name="T66" fmla="*/ 57 w 602"/>
                <a:gd name="T67" fmla="*/ 530 h 609"/>
                <a:gd name="T68" fmla="*/ 28 w 602"/>
                <a:gd name="T69" fmla="*/ 558 h 609"/>
                <a:gd name="T70" fmla="*/ 0 w 602"/>
                <a:gd name="T71" fmla="*/ 530 h 609"/>
                <a:gd name="T72" fmla="*/ 0 w 602"/>
                <a:gd name="T73" fmla="*/ 417 h 609"/>
                <a:gd name="T74" fmla="*/ 28 w 602"/>
                <a:gd name="T75" fmla="*/ 38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2" h="609">
                  <a:moveTo>
                    <a:pt x="573" y="219"/>
                  </a:moveTo>
                  <a:lnTo>
                    <a:pt x="573" y="219"/>
                  </a:lnTo>
                  <a:cubicBezTo>
                    <a:pt x="544" y="219"/>
                    <a:pt x="544" y="219"/>
                    <a:pt x="544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452" y="219"/>
                    <a:pt x="452" y="219"/>
                    <a:pt x="452" y="219"/>
                  </a:cubicBezTo>
                  <a:cubicBezTo>
                    <a:pt x="431" y="219"/>
                    <a:pt x="424" y="205"/>
                    <a:pt x="424" y="191"/>
                  </a:cubicBezTo>
                  <a:cubicBezTo>
                    <a:pt x="424" y="177"/>
                    <a:pt x="431" y="162"/>
                    <a:pt x="45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452" y="99"/>
                    <a:pt x="382" y="56"/>
                    <a:pt x="297" y="56"/>
                  </a:cubicBezTo>
                  <a:cubicBezTo>
                    <a:pt x="163" y="56"/>
                    <a:pt x="57" y="169"/>
                    <a:pt x="57" y="304"/>
                  </a:cubicBezTo>
                  <a:cubicBezTo>
                    <a:pt x="57" y="318"/>
                    <a:pt x="42" y="332"/>
                    <a:pt x="28" y="332"/>
                  </a:cubicBezTo>
                  <a:cubicBezTo>
                    <a:pt x="7" y="332"/>
                    <a:pt x="0" y="318"/>
                    <a:pt x="0" y="304"/>
                  </a:cubicBezTo>
                  <a:lnTo>
                    <a:pt x="0" y="304"/>
                  </a:lnTo>
                  <a:cubicBezTo>
                    <a:pt x="0" y="134"/>
                    <a:pt x="134" y="0"/>
                    <a:pt x="297" y="0"/>
                  </a:cubicBezTo>
                  <a:cubicBezTo>
                    <a:pt x="403" y="0"/>
                    <a:pt x="488" y="49"/>
                    <a:pt x="544" y="127"/>
                  </a:cubicBezTo>
                  <a:cubicBezTo>
                    <a:pt x="544" y="78"/>
                    <a:pt x="544" y="78"/>
                    <a:pt x="544" y="78"/>
                  </a:cubicBezTo>
                  <a:cubicBezTo>
                    <a:pt x="544" y="64"/>
                    <a:pt x="558" y="49"/>
                    <a:pt x="573" y="49"/>
                  </a:cubicBezTo>
                  <a:cubicBezTo>
                    <a:pt x="587" y="49"/>
                    <a:pt x="601" y="64"/>
                    <a:pt x="601" y="78"/>
                  </a:cubicBezTo>
                  <a:cubicBezTo>
                    <a:pt x="601" y="191"/>
                    <a:pt x="601" y="191"/>
                    <a:pt x="601" y="191"/>
                  </a:cubicBezTo>
                  <a:cubicBezTo>
                    <a:pt x="601" y="205"/>
                    <a:pt x="587" y="219"/>
                    <a:pt x="573" y="219"/>
                  </a:cubicBezTo>
                  <a:close/>
                  <a:moveTo>
                    <a:pt x="28" y="389"/>
                  </a:moveTo>
                  <a:lnTo>
                    <a:pt x="28" y="389"/>
                  </a:lnTo>
                  <a:cubicBezTo>
                    <a:pt x="148" y="389"/>
                    <a:pt x="148" y="389"/>
                    <a:pt x="148" y="389"/>
                  </a:cubicBezTo>
                  <a:cubicBezTo>
                    <a:pt x="163" y="389"/>
                    <a:pt x="177" y="403"/>
                    <a:pt x="177" y="417"/>
                  </a:cubicBezTo>
                  <a:cubicBezTo>
                    <a:pt x="177" y="431"/>
                    <a:pt x="163" y="445"/>
                    <a:pt x="148" y="445"/>
                  </a:cubicBezTo>
                  <a:cubicBezTo>
                    <a:pt x="99" y="445"/>
                    <a:pt x="99" y="445"/>
                    <a:pt x="99" y="445"/>
                  </a:cubicBezTo>
                  <a:cubicBezTo>
                    <a:pt x="141" y="509"/>
                    <a:pt x="219" y="551"/>
                    <a:pt x="297" y="551"/>
                  </a:cubicBezTo>
                  <a:cubicBezTo>
                    <a:pt x="431" y="551"/>
                    <a:pt x="544" y="438"/>
                    <a:pt x="544" y="304"/>
                  </a:cubicBezTo>
                  <a:cubicBezTo>
                    <a:pt x="544" y="290"/>
                    <a:pt x="558" y="276"/>
                    <a:pt x="573" y="276"/>
                  </a:cubicBezTo>
                  <a:cubicBezTo>
                    <a:pt x="587" y="276"/>
                    <a:pt x="601" y="290"/>
                    <a:pt x="601" y="304"/>
                  </a:cubicBezTo>
                  <a:lnTo>
                    <a:pt x="601" y="304"/>
                  </a:lnTo>
                  <a:cubicBezTo>
                    <a:pt x="601" y="473"/>
                    <a:pt x="466" y="608"/>
                    <a:pt x="297" y="608"/>
                  </a:cubicBezTo>
                  <a:cubicBezTo>
                    <a:pt x="198" y="608"/>
                    <a:pt x="106" y="558"/>
                    <a:pt x="57" y="480"/>
                  </a:cubicBezTo>
                  <a:cubicBezTo>
                    <a:pt x="57" y="530"/>
                    <a:pt x="57" y="530"/>
                    <a:pt x="57" y="530"/>
                  </a:cubicBezTo>
                  <a:cubicBezTo>
                    <a:pt x="57" y="544"/>
                    <a:pt x="42" y="558"/>
                    <a:pt x="28" y="558"/>
                  </a:cubicBezTo>
                  <a:cubicBezTo>
                    <a:pt x="7" y="558"/>
                    <a:pt x="0" y="544"/>
                    <a:pt x="0" y="53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03"/>
                    <a:pt x="7" y="389"/>
                    <a:pt x="28" y="38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703271" y="1392097"/>
              <a:ext cx="335401" cy="1374632"/>
              <a:chOff x="14684500" y="2780664"/>
              <a:chExt cx="648337" cy="265719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47" name="矩形: 圆顶角 13"/>
              <p:cNvSpPr/>
              <p:nvPr/>
            </p:nvSpPr>
            <p:spPr>
              <a:xfrm flipH="1">
                <a:off x="14684500" y="2780664"/>
                <a:ext cx="345997" cy="265719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任意多边形: 形状 14"/>
              <p:cNvSpPr>
                <a:spLocks/>
              </p:cNvSpPr>
              <p:nvPr/>
            </p:nvSpPr>
            <p:spPr bwMode="auto">
              <a:xfrm>
                <a:off x="14965117" y="3903353"/>
                <a:ext cx="367720" cy="492348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9" name="任意多边形: 形状 15"/>
            <p:cNvSpPr>
              <a:spLocks/>
            </p:cNvSpPr>
            <p:nvPr/>
          </p:nvSpPr>
          <p:spPr bwMode="auto">
            <a:xfrm>
              <a:off x="7848440" y="4749872"/>
              <a:ext cx="190230" cy="25470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32816" y="1934257"/>
              <a:ext cx="1823079" cy="36242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/>
                <a:t>5000</a:t>
              </a:r>
              <a:r>
                <a:rPr lang="zh-CN" altLang="en-US" dirty="0"/>
                <a:t>*</a:t>
              </a:r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 rot="5400000">
              <a:off x="8341872" y="4574139"/>
              <a:ext cx="609901" cy="620776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任意多边形: 形状 18"/>
            <p:cNvSpPr>
              <a:spLocks/>
            </p:cNvSpPr>
            <p:nvPr/>
          </p:nvSpPr>
          <p:spPr bwMode="auto">
            <a:xfrm rot="5400000">
              <a:off x="8516205" y="4765109"/>
              <a:ext cx="245547" cy="247403"/>
            </a:xfrm>
            <a:custGeom>
              <a:avLst/>
              <a:gdLst>
                <a:gd name="T0" fmla="*/ 573 w 602"/>
                <a:gd name="T1" fmla="*/ 219 h 609"/>
                <a:gd name="T2" fmla="*/ 573 w 602"/>
                <a:gd name="T3" fmla="*/ 219 h 609"/>
                <a:gd name="T4" fmla="*/ 544 w 602"/>
                <a:gd name="T5" fmla="*/ 219 h 609"/>
                <a:gd name="T6" fmla="*/ 530 w 602"/>
                <a:gd name="T7" fmla="*/ 219 h 609"/>
                <a:gd name="T8" fmla="*/ 452 w 602"/>
                <a:gd name="T9" fmla="*/ 219 h 609"/>
                <a:gd name="T10" fmla="*/ 424 w 602"/>
                <a:gd name="T11" fmla="*/ 191 h 609"/>
                <a:gd name="T12" fmla="*/ 452 w 602"/>
                <a:gd name="T13" fmla="*/ 162 h 609"/>
                <a:gd name="T14" fmla="*/ 502 w 602"/>
                <a:gd name="T15" fmla="*/ 162 h 609"/>
                <a:gd name="T16" fmla="*/ 297 w 602"/>
                <a:gd name="T17" fmla="*/ 56 h 609"/>
                <a:gd name="T18" fmla="*/ 57 w 602"/>
                <a:gd name="T19" fmla="*/ 304 h 609"/>
                <a:gd name="T20" fmla="*/ 28 w 602"/>
                <a:gd name="T21" fmla="*/ 332 h 609"/>
                <a:gd name="T22" fmla="*/ 0 w 602"/>
                <a:gd name="T23" fmla="*/ 304 h 609"/>
                <a:gd name="T24" fmla="*/ 0 w 602"/>
                <a:gd name="T25" fmla="*/ 304 h 609"/>
                <a:gd name="T26" fmla="*/ 297 w 602"/>
                <a:gd name="T27" fmla="*/ 0 h 609"/>
                <a:gd name="T28" fmla="*/ 544 w 602"/>
                <a:gd name="T29" fmla="*/ 127 h 609"/>
                <a:gd name="T30" fmla="*/ 544 w 602"/>
                <a:gd name="T31" fmla="*/ 78 h 609"/>
                <a:gd name="T32" fmla="*/ 573 w 602"/>
                <a:gd name="T33" fmla="*/ 49 h 609"/>
                <a:gd name="T34" fmla="*/ 601 w 602"/>
                <a:gd name="T35" fmla="*/ 78 h 609"/>
                <a:gd name="T36" fmla="*/ 601 w 602"/>
                <a:gd name="T37" fmla="*/ 191 h 609"/>
                <a:gd name="T38" fmla="*/ 573 w 602"/>
                <a:gd name="T39" fmla="*/ 219 h 609"/>
                <a:gd name="T40" fmla="*/ 28 w 602"/>
                <a:gd name="T41" fmla="*/ 389 h 609"/>
                <a:gd name="T42" fmla="*/ 28 w 602"/>
                <a:gd name="T43" fmla="*/ 389 h 609"/>
                <a:gd name="T44" fmla="*/ 148 w 602"/>
                <a:gd name="T45" fmla="*/ 389 h 609"/>
                <a:gd name="T46" fmla="*/ 177 w 602"/>
                <a:gd name="T47" fmla="*/ 417 h 609"/>
                <a:gd name="T48" fmla="*/ 148 w 602"/>
                <a:gd name="T49" fmla="*/ 445 h 609"/>
                <a:gd name="T50" fmla="*/ 99 w 602"/>
                <a:gd name="T51" fmla="*/ 445 h 609"/>
                <a:gd name="T52" fmla="*/ 297 w 602"/>
                <a:gd name="T53" fmla="*/ 551 h 609"/>
                <a:gd name="T54" fmla="*/ 544 w 602"/>
                <a:gd name="T55" fmla="*/ 304 h 609"/>
                <a:gd name="T56" fmla="*/ 573 w 602"/>
                <a:gd name="T57" fmla="*/ 276 h 609"/>
                <a:gd name="T58" fmla="*/ 601 w 602"/>
                <a:gd name="T59" fmla="*/ 304 h 609"/>
                <a:gd name="T60" fmla="*/ 601 w 602"/>
                <a:gd name="T61" fmla="*/ 304 h 609"/>
                <a:gd name="T62" fmla="*/ 297 w 602"/>
                <a:gd name="T63" fmla="*/ 608 h 609"/>
                <a:gd name="T64" fmla="*/ 57 w 602"/>
                <a:gd name="T65" fmla="*/ 480 h 609"/>
                <a:gd name="T66" fmla="*/ 57 w 602"/>
                <a:gd name="T67" fmla="*/ 530 h 609"/>
                <a:gd name="T68" fmla="*/ 28 w 602"/>
                <a:gd name="T69" fmla="*/ 558 h 609"/>
                <a:gd name="T70" fmla="*/ 0 w 602"/>
                <a:gd name="T71" fmla="*/ 530 h 609"/>
                <a:gd name="T72" fmla="*/ 0 w 602"/>
                <a:gd name="T73" fmla="*/ 417 h 609"/>
                <a:gd name="T74" fmla="*/ 28 w 602"/>
                <a:gd name="T75" fmla="*/ 38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2" h="609">
                  <a:moveTo>
                    <a:pt x="573" y="219"/>
                  </a:moveTo>
                  <a:lnTo>
                    <a:pt x="573" y="219"/>
                  </a:lnTo>
                  <a:cubicBezTo>
                    <a:pt x="544" y="219"/>
                    <a:pt x="544" y="219"/>
                    <a:pt x="544" y="219"/>
                  </a:cubicBezTo>
                  <a:cubicBezTo>
                    <a:pt x="530" y="219"/>
                    <a:pt x="530" y="219"/>
                    <a:pt x="530" y="219"/>
                  </a:cubicBezTo>
                  <a:cubicBezTo>
                    <a:pt x="452" y="219"/>
                    <a:pt x="452" y="219"/>
                    <a:pt x="452" y="219"/>
                  </a:cubicBezTo>
                  <a:cubicBezTo>
                    <a:pt x="431" y="219"/>
                    <a:pt x="424" y="205"/>
                    <a:pt x="424" y="191"/>
                  </a:cubicBezTo>
                  <a:cubicBezTo>
                    <a:pt x="424" y="177"/>
                    <a:pt x="431" y="162"/>
                    <a:pt x="45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452" y="99"/>
                    <a:pt x="382" y="56"/>
                    <a:pt x="297" y="56"/>
                  </a:cubicBezTo>
                  <a:cubicBezTo>
                    <a:pt x="163" y="56"/>
                    <a:pt x="57" y="169"/>
                    <a:pt x="57" y="304"/>
                  </a:cubicBezTo>
                  <a:cubicBezTo>
                    <a:pt x="57" y="318"/>
                    <a:pt x="42" y="332"/>
                    <a:pt x="28" y="332"/>
                  </a:cubicBezTo>
                  <a:cubicBezTo>
                    <a:pt x="7" y="332"/>
                    <a:pt x="0" y="318"/>
                    <a:pt x="0" y="304"/>
                  </a:cubicBezTo>
                  <a:lnTo>
                    <a:pt x="0" y="304"/>
                  </a:lnTo>
                  <a:cubicBezTo>
                    <a:pt x="0" y="134"/>
                    <a:pt x="134" y="0"/>
                    <a:pt x="297" y="0"/>
                  </a:cubicBezTo>
                  <a:cubicBezTo>
                    <a:pt x="403" y="0"/>
                    <a:pt x="488" y="49"/>
                    <a:pt x="544" y="127"/>
                  </a:cubicBezTo>
                  <a:cubicBezTo>
                    <a:pt x="544" y="78"/>
                    <a:pt x="544" y="78"/>
                    <a:pt x="544" y="78"/>
                  </a:cubicBezTo>
                  <a:cubicBezTo>
                    <a:pt x="544" y="64"/>
                    <a:pt x="558" y="49"/>
                    <a:pt x="573" y="49"/>
                  </a:cubicBezTo>
                  <a:cubicBezTo>
                    <a:pt x="587" y="49"/>
                    <a:pt x="601" y="64"/>
                    <a:pt x="601" y="78"/>
                  </a:cubicBezTo>
                  <a:cubicBezTo>
                    <a:pt x="601" y="191"/>
                    <a:pt x="601" y="191"/>
                    <a:pt x="601" y="191"/>
                  </a:cubicBezTo>
                  <a:cubicBezTo>
                    <a:pt x="601" y="205"/>
                    <a:pt x="587" y="219"/>
                    <a:pt x="573" y="219"/>
                  </a:cubicBezTo>
                  <a:close/>
                  <a:moveTo>
                    <a:pt x="28" y="389"/>
                  </a:moveTo>
                  <a:lnTo>
                    <a:pt x="28" y="389"/>
                  </a:lnTo>
                  <a:cubicBezTo>
                    <a:pt x="148" y="389"/>
                    <a:pt x="148" y="389"/>
                    <a:pt x="148" y="389"/>
                  </a:cubicBezTo>
                  <a:cubicBezTo>
                    <a:pt x="163" y="389"/>
                    <a:pt x="177" y="403"/>
                    <a:pt x="177" y="417"/>
                  </a:cubicBezTo>
                  <a:cubicBezTo>
                    <a:pt x="177" y="431"/>
                    <a:pt x="163" y="445"/>
                    <a:pt x="148" y="445"/>
                  </a:cubicBezTo>
                  <a:cubicBezTo>
                    <a:pt x="99" y="445"/>
                    <a:pt x="99" y="445"/>
                    <a:pt x="99" y="445"/>
                  </a:cubicBezTo>
                  <a:cubicBezTo>
                    <a:pt x="141" y="509"/>
                    <a:pt x="219" y="551"/>
                    <a:pt x="297" y="551"/>
                  </a:cubicBezTo>
                  <a:cubicBezTo>
                    <a:pt x="431" y="551"/>
                    <a:pt x="544" y="438"/>
                    <a:pt x="544" y="304"/>
                  </a:cubicBezTo>
                  <a:cubicBezTo>
                    <a:pt x="544" y="290"/>
                    <a:pt x="558" y="276"/>
                    <a:pt x="573" y="276"/>
                  </a:cubicBezTo>
                  <a:cubicBezTo>
                    <a:pt x="587" y="276"/>
                    <a:pt x="601" y="290"/>
                    <a:pt x="601" y="304"/>
                  </a:cubicBezTo>
                  <a:lnTo>
                    <a:pt x="601" y="304"/>
                  </a:lnTo>
                  <a:cubicBezTo>
                    <a:pt x="601" y="473"/>
                    <a:pt x="466" y="608"/>
                    <a:pt x="297" y="608"/>
                  </a:cubicBezTo>
                  <a:cubicBezTo>
                    <a:pt x="198" y="608"/>
                    <a:pt x="106" y="558"/>
                    <a:pt x="57" y="480"/>
                  </a:cubicBezTo>
                  <a:cubicBezTo>
                    <a:pt x="57" y="530"/>
                    <a:pt x="57" y="530"/>
                    <a:pt x="57" y="530"/>
                  </a:cubicBezTo>
                  <a:cubicBezTo>
                    <a:pt x="57" y="544"/>
                    <a:pt x="42" y="558"/>
                    <a:pt x="28" y="558"/>
                  </a:cubicBezTo>
                  <a:cubicBezTo>
                    <a:pt x="7" y="558"/>
                    <a:pt x="0" y="544"/>
                    <a:pt x="0" y="530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403"/>
                    <a:pt x="7" y="389"/>
                    <a:pt x="28" y="38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132816" y="4687653"/>
              <a:ext cx="1823079" cy="36242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/>
                <a:t>1000</a:t>
              </a:r>
              <a:r>
                <a:rPr lang="zh-CN" altLang="en-US" dirty="0"/>
                <a:t>*</a:t>
              </a:r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49" name="Freeform: Shape 10"/>
            <p:cNvSpPr>
              <a:spLocks noChangeAspect="1"/>
            </p:cNvSpPr>
            <p:nvPr/>
          </p:nvSpPr>
          <p:spPr bwMode="auto">
            <a:xfrm>
              <a:off x="8498658" y="4733844"/>
              <a:ext cx="302266" cy="322416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1"/>
            <p:cNvSpPr>
              <a:spLocks noChangeAspect="1"/>
            </p:cNvSpPr>
            <p:nvPr/>
          </p:nvSpPr>
          <p:spPr bwMode="auto">
            <a:xfrm>
              <a:off x="8488584" y="3416220"/>
              <a:ext cx="322415" cy="275398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12"/>
            <p:cNvSpPr>
              <a:spLocks noChangeAspect="1"/>
            </p:cNvSpPr>
            <p:nvPr/>
          </p:nvSpPr>
          <p:spPr bwMode="auto">
            <a:xfrm>
              <a:off x="8481123" y="1934257"/>
              <a:ext cx="337337" cy="317470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87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888776" y="1772815"/>
            <a:ext cx="6121959" cy="3611910"/>
            <a:chOff x="-888776" y="1772815"/>
            <a:chExt cx="6121959" cy="3611910"/>
          </a:xfrm>
        </p:grpSpPr>
        <p:grpSp>
          <p:nvGrpSpPr>
            <p:cNvPr id="3" name="组合 2"/>
            <p:cNvGrpSpPr/>
            <p:nvPr/>
          </p:nvGrpSpPr>
          <p:grpSpPr>
            <a:xfrm>
              <a:off x="-888776" y="1772815"/>
              <a:ext cx="6121959" cy="3611910"/>
              <a:chOff x="1660524" y="3814763"/>
              <a:chExt cx="10310812" cy="6083300"/>
            </a:xfrm>
            <a:solidFill>
              <a:schemeClr val="tx2"/>
            </a:solidFill>
          </p:grpSpPr>
          <p:sp>
            <p:nvSpPr>
              <p:cNvPr id="7" name="任意多边形: 形状 2"/>
              <p:cNvSpPr>
                <a:spLocks/>
              </p:cNvSpPr>
              <p:nvPr/>
            </p:nvSpPr>
            <p:spPr bwMode="auto">
              <a:xfrm>
                <a:off x="2898775" y="4237038"/>
                <a:ext cx="7829550" cy="4830763"/>
              </a:xfrm>
              <a:custGeom>
                <a:avLst/>
                <a:gdLst>
                  <a:gd name="T0" fmla="*/ 0 w 4932"/>
                  <a:gd name="T1" fmla="*/ 3043 h 3043"/>
                  <a:gd name="T2" fmla="*/ 4932 w 4932"/>
                  <a:gd name="T3" fmla="*/ 3043 h 3043"/>
                  <a:gd name="T4" fmla="*/ 4932 w 4932"/>
                  <a:gd name="T5" fmla="*/ 0 h 3043"/>
                  <a:gd name="T6" fmla="*/ 0 w 4932"/>
                  <a:gd name="T7" fmla="*/ 0 h 3043"/>
                  <a:gd name="T8" fmla="*/ 0 w 4932"/>
                  <a:gd name="T9" fmla="*/ 3043 h 3043"/>
                  <a:gd name="T10" fmla="*/ 41 w 4932"/>
                  <a:gd name="T11" fmla="*/ 40 h 3043"/>
                  <a:gd name="T12" fmla="*/ 4891 w 4932"/>
                  <a:gd name="T13" fmla="*/ 40 h 3043"/>
                  <a:gd name="T14" fmla="*/ 4891 w 4932"/>
                  <a:gd name="T15" fmla="*/ 3003 h 3043"/>
                  <a:gd name="T16" fmla="*/ 41 w 4932"/>
                  <a:gd name="T17" fmla="*/ 3003 h 3043"/>
                  <a:gd name="T18" fmla="*/ 41 w 4932"/>
                  <a:gd name="T19" fmla="*/ 40 h 3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32" h="3043">
                    <a:moveTo>
                      <a:pt x="0" y="3043"/>
                    </a:moveTo>
                    <a:lnTo>
                      <a:pt x="4932" y="3043"/>
                    </a:lnTo>
                    <a:lnTo>
                      <a:pt x="4932" y="0"/>
                    </a:lnTo>
                    <a:lnTo>
                      <a:pt x="0" y="0"/>
                    </a:lnTo>
                    <a:lnTo>
                      <a:pt x="0" y="3043"/>
                    </a:lnTo>
                    <a:close/>
                    <a:moveTo>
                      <a:pt x="41" y="40"/>
                    </a:moveTo>
                    <a:lnTo>
                      <a:pt x="4891" y="40"/>
                    </a:lnTo>
                    <a:lnTo>
                      <a:pt x="4891" y="3003"/>
                    </a:lnTo>
                    <a:lnTo>
                      <a:pt x="41" y="3003"/>
                    </a:lnTo>
                    <a:lnTo>
                      <a:pt x="41" y="4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椭圆 7"/>
              <p:cNvSpPr>
                <a:spLocks/>
              </p:cNvSpPr>
              <p:nvPr/>
            </p:nvSpPr>
            <p:spPr bwMode="auto">
              <a:xfrm>
                <a:off x="6777038" y="4057651"/>
                <a:ext cx="76200" cy="7143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任意多边形: 形状 4"/>
              <p:cNvSpPr>
                <a:spLocks/>
              </p:cNvSpPr>
              <p:nvPr/>
            </p:nvSpPr>
            <p:spPr bwMode="auto">
              <a:xfrm>
                <a:off x="1660524" y="3814763"/>
                <a:ext cx="10310812" cy="6083300"/>
              </a:xfrm>
              <a:custGeom>
                <a:avLst/>
                <a:gdLst>
                  <a:gd name="T0" fmla="*/ 2333 w 2547"/>
                  <a:gd name="T1" fmla="*/ 1380 h 1525"/>
                  <a:gd name="T2" fmla="*/ 2333 w 2547"/>
                  <a:gd name="T3" fmla="*/ 115 h 1525"/>
                  <a:gd name="T4" fmla="*/ 2218 w 2547"/>
                  <a:gd name="T5" fmla="*/ 0 h 1525"/>
                  <a:gd name="T6" fmla="*/ 329 w 2547"/>
                  <a:gd name="T7" fmla="*/ 0 h 1525"/>
                  <a:gd name="T8" fmla="*/ 214 w 2547"/>
                  <a:gd name="T9" fmla="*/ 115 h 1525"/>
                  <a:gd name="T10" fmla="*/ 214 w 2547"/>
                  <a:gd name="T11" fmla="*/ 1380 h 1525"/>
                  <a:gd name="T12" fmla="*/ 0 w 2547"/>
                  <a:gd name="T13" fmla="*/ 1380 h 1525"/>
                  <a:gd name="T14" fmla="*/ 0 w 2547"/>
                  <a:gd name="T15" fmla="*/ 1418 h 1525"/>
                  <a:gd name="T16" fmla="*/ 107 w 2547"/>
                  <a:gd name="T17" fmla="*/ 1525 h 1525"/>
                  <a:gd name="T18" fmla="*/ 2440 w 2547"/>
                  <a:gd name="T19" fmla="*/ 1525 h 1525"/>
                  <a:gd name="T20" fmla="*/ 2547 w 2547"/>
                  <a:gd name="T21" fmla="*/ 1418 h 1525"/>
                  <a:gd name="T22" fmla="*/ 2547 w 2547"/>
                  <a:gd name="T23" fmla="*/ 1380 h 1525"/>
                  <a:gd name="T24" fmla="*/ 2333 w 2547"/>
                  <a:gd name="T25" fmla="*/ 1380 h 1525"/>
                  <a:gd name="T26" fmla="*/ 246 w 2547"/>
                  <a:gd name="T27" fmla="*/ 115 h 1525"/>
                  <a:gd name="T28" fmla="*/ 329 w 2547"/>
                  <a:gd name="T29" fmla="*/ 32 h 1525"/>
                  <a:gd name="T30" fmla="*/ 2218 w 2547"/>
                  <a:gd name="T31" fmla="*/ 32 h 1525"/>
                  <a:gd name="T32" fmla="*/ 2301 w 2547"/>
                  <a:gd name="T33" fmla="*/ 115 h 1525"/>
                  <a:gd name="T34" fmla="*/ 2301 w 2547"/>
                  <a:gd name="T35" fmla="*/ 1380 h 1525"/>
                  <a:gd name="T36" fmla="*/ 246 w 2547"/>
                  <a:gd name="T37" fmla="*/ 1380 h 1525"/>
                  <a:gd name="T38" fmla="*/ 246 w 2547"/>
                  <a:gd name="T39" fmla="*/ 115 h 1525"/>
                  <a:gd name="T40" fmla="*/ 1486 w 2547"/>
                  <a:gd name="T41" fmla="*/ 1412 h 1525"/>
                  <a:gd name="T42" fmla="*/ 1446 w 2547"/>
                  <a:gd name="T43" fmla="*/ 1448 h 1525"/>
                  <a:gd name="T44" fmla="*/ 1100 w 2547"/>
                  <a:gd name="T45" fmla="*/ 1448 h 1525"/>
                  <a:gd name="T46" fmla="*/ 1061 w 2547"/>
                  <a:gd name="T47" fmla="*/ 1412 h 1525"/>
                  <a:gd name="T48" fmla="*/ 1486 w 2547"/>
                  <a:gd name="T49" fmla="*/ 1412 h 1525"/>
                  <a:gd name="T50" fmla="*/ 2515 w 2547"/>
                  <a:gd name="T51" fmla="*/ 1418 h 1525"/>
                  <a:gd name="T52" fmla="*/ 2440 w 2547"/>
                  <a:gd name="T53" fmla="*/ 1493 h 1525"/>
                  <a:gd name="T54" fmla="*/ 107 w 2547"/>
                  <a:gd name="T55" fmla="*/ 1493 h 1525"/>
                  <a:gd name="T56" fmla="*/ 32 w 2547"/>
                  <a:gd name="T57" fmla="*/ 1418 h 1525"/>
                  <a:gd name="T58" fmla="*/ 32 w 2547"/>
                  <a:gd name="T59" fmla="*/ 1412 h 1525"/>
                  <a:gd name="T60" fmla="*/ 1045 w 2547"/>
                  <a:gd name="T61" fmla="*/ 1412 h 1525"/>
                  <a:gd name="T62" fmla="*/ 1100 w 2547"/>
                  <a:gd name="T63" fmla="*/ 1464 h 1525"/>
                  <a:gd name="T64" fmla="*/ 1446 w 2547"/>
                  <a:gd name="T65" fmla="*/ 1464 h 1525"/>
                  <a:gd name="T66" fmla="*/ 1502 w 2547"/>
                  <a:gd name="T67" fmla="*/ 1412 h 1525"/>
                  <a:gd name="T68" fmla="*/ 2515 w 2547"/>
                  <a:gd name="T69" fmla="*/ 1412 h 1525"/>
                  <a:gd name="T70" fmla="*/ 2515 w 2547"/>
                  <a:gd name="T71" fmla="*/ 1418 h 1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47" h="1525">
                    <a:moveTo>
                      <a:pt x="2333" y="1380"/>
                    </a:moveTo>
                    <a:cubicBezTo>
                      <a:pt x="2333" y="115"/>
                      <a:pt x="2333" y="115"/>
                      <a:pt x="2333" y="115"/>
                    </a:cubicBezTo>
                    <a:cubicBezTo>
                      <a:pt x="2333" y="51"/>
                      <a:pt x="2281" y="0"/>
                      <a:pt x="221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265" y="0"/>
                      <a:pt x="214" y="51"/>
                      <a:pt x="214" y="115"/>
                    </a:cubicBezTo>
                    <a:cubicBezTo>
                      <a:pt x="214" y="1380"/>
                      <a:pt x="214" y="1380"/>
                      <a:pt x="214" y="1380"/>
                    </a:cubicBezTo>
                    <a:cubicBezTo>
                      <a:pt x="0" y="1380"/>
                      <a:pt x="0" y="1380"/>
                      <a:pt x="0" y="1380"/>
                    </a:cubicBezTo>
                    <a:cubicBezTo>
                      <a:pt x="0" y="1418"/>
                      <a:pt x="0" y="1418"/>
                      <a:pt x="0" y="1418"/>
                    </a:cubicBezTo>
                    <a:cubicBezTo>
                      <a:pt x="0" y="1477"/>
                      <a:pt x="48" y="1525"/>
                      <a:pt x="107" y="1525"/>
                    </a:cubicBezTo>
                    <a:cubicBezTo>
                      <a:pt x="2440" y="1525"/>
                      <a:pt x="2440" y="1525"/>
                      <a:pt x="2440" y="1525"/>
                    </a:cubicBezTo>
                    <a:cubicBezTo>
                      <a:pt x="2499" y="1525"/>
                      <a:pt x="2547" y="1477"/>
                      <a:pt x="2547" y="1418"/>
                    </a:cubicBezTo>
                    <a:cubicBezTo>
                      <a:pt x="2547" y="1380"/>
                      <a:pt x="2547" y="1380"/>
                      <a:pt x="2547" y="1380"/>
                    </a:cubicBezTo>
                    <a:lnTo>
                      <a:pt x="2333" y="1380"/>
                    </a:lnTo>
                    <a:close/>
                    <a:moveTo>
                      <a:pt x="246" y="115"/>
                    </a:moveTo>
                    <a:cubicBezTo>
                      <a:pt x="246" y="69"/>
                      <a:pt x="283" y="32"/>
                      <a:pt x="329" y="32"/>
                    </a:cubicBezTo>
                    <a:cubicBezTo>
                      <a:pt x="2218" y="32"/>
                      <a:pt x="2218" y="32"/>
                      <a:pt x="2218" y="32"/>
                    </a:cubicBezTo>
                    <a:cubicBezTo>
                      <a:pt x="2264" y="32"/>
                      <a:pt x="2301" y="69"/>
                      <a:pt x="2301" y="115"/>
                    </a:cubicBezTo>
                    <a:cubicBezTo>
                      <a:pt x="2301" y="1380"/>
                      <a:pt x="2301" y="1380"/>
                      <a:pt x="2301" y="1380"/>
                    </a:cubicBezTo>
                    <a:cubicBezTo>
                      <a:pt x="246" y="1380"/>
                      <a:pt x="246" y="1380"/>
                      <a:pt x="246" y="1380"/>
                    </a:cubicBezTo>
                    <a:lnTo>
                      <a:pt x="246" y="115"/>
                    </a:lnTo>
                    <a:close/>
                    <a:moveTo>
                      <a:pt x="1486" y="1412"/>
                    </a:moveTo>
                    <a:cubicBezTo>
                      <a:pt x="1485" y="1432"/>
                      <a:pt x="1467" y="1448"/>
                      <a:pt x="1446" y="1448"/>
                    </a:cubicBezTo>
                    <a:cubicBezTo>
                      <a:pt x="1100" y="1448"/>
                      <a:pt x="1100" y="1448"/>
                      <a:pt x="1100" y="1448"/>
                    </a:cubicBezTo>
                    <a:cubicBezTo>
                      <a:pt x="1080" y="1448"/>
                      <a:pt x="1062" y="1432"/>
                      <a:pt x="1061" y="1412"/>
                    </a:cubicBezTo>
                    <a:lnTo>
                      <a:pt x="1486" y="1412"/>
                    </a:lnTo>
                    <a:close/>
                    <a:moveTo>
                      <a:pt x="2515" y="1418"/>
                    </a:moveTo>
                    <a:cubicBezTo>
                      <a:pt x="2515" y="1460"/>
                      <a:pt x="2481" y="1493"/>
                      <a:pt x="2440" y="1493"/>
                    </a:cubicBezTo>
                    <a:cubicBezTo>
                      <a:pt x="107" y="1493"/>
                      <a:pt x="107" y="1493"/>
                      <a:pt x="107" y="1493"/>
                    </a:cubicBezTo>
                    <a:cubicBezTo>
                      <a:pt x="66" y="1493"/>
                      <a:pt x="32" y="1460"/>
                      <a:pt x="32" y="1418"/>
                    </a:cubicBezTo>
                    <a:cubicBezTo>
                      <a:pt x="32" y="1412"/>
                      <a:pt x="32" y="1412"/>
                      <a:pt x="32" y="1412"/>
                    </a:cubicBezTo>
                    <a:cubicBezTo>
                      <a:pt x="1045" y="1412"/>
                      <a:pt x="1045" y="1412"/>
                      <a:pt x="1045" y="1412"/>
                    </a:cubicBezTo>
                    <a:cubicBezTo>
                      <a:pt x="1046" y="1441"/>
                      <a:pt x="1071" y="1464"/>
                      <a:pt x="1100" y="1464"/>
                    </a:cubicBezTo>
                    <a:cubicBezTo>
                      <a:pt x="1446" y="1464"/>
                      <a:pt x="1446" y="1464"/>
                      <a:pt x="1446" y="1464"/>
                    </a:cubicBezTo>
                    <a:cubicBezTo>
                      <a:pt x="1476" y="1464"/>
                      <a:pt x="1501" y="1441"/>
                      <a:pt x="1502" y="1412"/>
                    </a:cubicBezTo>
                    <a:cubicBezTo>
                      <a:pt x="2515" y="1412"/>
                      <a:pt x="2515" y="1412"/>
                      <a:pt x="2515" y="1412"/>
                    </a:cubicBezTo>
                    <a:lnTo>
                      <a:pt x="2515" y="141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0" y="2092958"/>
              <a:ext cx="4419600" cy="272288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b="-10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文本框 6"/>
          <p:cNvSpPr txBox="1">
            <a:spLocks/>
          </p:cNvSpPr>
          <p:nvPr/>
        </p:nvSpPr>
        <p:spPr>
          <a:xfrm>
            <a:off x="5591944" y="3202814"/>
            <a:ext cx="5331768" cy="268503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从原始文件构建词汇表，使用字符级的表示</a:t>
            </a:r>
            <a:endParaRPr lang="en-US" altLang="zh-CN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读取词汇表，转换为</a:t>
            </a:r>
            <a:r>
              <a:rPr lang="en-US" altLang="zh-CN" dirty="0"/>
              <a:t>{</a:t>
            </a:r>
            <a:r>
              <a:rPr lang="zh-CN" altLang="en-US" dirty="0"/>
              <a:t>词：</a:t>
            </a:r>
            <a:r>
              <a:rPr lang="en-US" altLang="zh-CN" dirty="0"/>
              <a:t>id}</a:t>
            </a:r>
            <a:r>
              <a:rPr lang="zh-CN" altLang="en-US" dirty="0"/>
              <a:t>键值对形式表示</a:t>
            </a:r>
            <a:endParaRPr lang="en-US" altLang="zh-CN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将分类目录固定，转换为</a:t>
            </a:r>
            <a:r>
              <a:rPr lang="en-US" altLang="zh-CN" dirty="0"/>
              <a:t>{</a:t>
            </a:r>
            <a:r>
              <a:rPr lang="zh-CN" altLang="en-US" dirty="0"/>
              <a:t>类别</a:t>
            </a:r>
            <a:r>
              <a:rPr lang="en-US" altLang="zh-CN" dirty="0"/>
              <a:t>: id}</a:t>
            </a:r>
            <a:r>
              <a:rPr lang="zh-CN" altLang="en-US" dirty="0"/>
              <a:t>键值对形式表示</a:t>
            </a:r>
            <a:endParaRPr lang="en-US" altLang="zh-CN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将数据集从文字转换为固定长度的</a:t>
            </a:r>
            <a:r>
              <a:rPr lang="en-US" altLang="zh-CN" dirty="0"/>
              <a:t>id</a:t>
            </a:r>
            <a:r>
              <a:rPr lang="zh-CN" altLang="en-US" dirty="0"/>
              <a:t>序列表示</a:t>
            </a:r>
            <a:endParaRPr lang="en-US" altLang="zh-CN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为神经网络的训练准备经过随机化处理的批数据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091856" y="2476520"/>
            <a:ext cx="3733926" cy="51117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600" dirty="0">
                <a:latin typeface="+mn-lt"/>
                <a:ea typeface="+mn-ea"/>
                <a:cs typeface="+mn-ea"/>
                <a:sym typeface="+mn-lt"/>
              </a:rPr>
              <a:t>数据预处理</a:t>
            </a:r>
          </a:p>
        </p:txBody>
      </p:sp>
    </p:spTree>
    <p:extLst>
      <p:ext uri="{BB962C8B-B14F-4D97-AF65-F5344CB8AC3E}">
        <p14:creationId xmlns:p14="http://schemas.microsoft.com/office/powerpoint/2010/main" val="39917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3.7037E-7 L -3.125E-6 -0.07222 " pathEditMode="relative" rAng="0" ptsTypes="AA">
                                      <p:cBhvr>
                                        <p:cTn id="9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33919" y="529097"/>
            <a:ext cx="6858976" cy="5841228"/>
            <a:chOff x="3205724" y="537743"/>
            <a:chExt cx="6198825" cy="52790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200000">
              <a:off x="4281210" y="577305"/>
              <a:ext cx="5162902" cy="5083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839218">
              <a:off x="3166162" y="693435"/>
              <a:ext cx="5162902" cy="508377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0" y="2602523"/>
            <a:ext cx="12192000" cy="1969477"/>
          </a:xfrm>
          <a:prstGeom prst="rect">
            <a:avLst/>
          </a:prstGeom>
          <a:solidFill>
            <a:schemeClr val="accent1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450122" y="3267304"/>
            <a:ext cx="7291756" cy="9998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RNN </a:t>
            </a:r>
            <a:r>
              <a:rPr lang="zh-CN" altLang="en-US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分类 </a:t>
            </a:r>
            <a:r>
              <a:rPr lang="en-US" altLang="zh-CN" sz="4800" b="1" spc="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 PART2</a:t>
            </a:r>
            <a:endParaRPr lang="zh-CN" altLang="en-US" sz="4800" b="1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4572000"/>
            <a:ext cx="11594123" cy="586154"/>
          </a:xfrm>
          <a:custGeom>
            <a:avLst/>
            <a:gdLst>
              <a:gd name="connsiteX0" fmla="*/ 0 w 11594123"/>
              <a:gd name="connsiteY0" fmla="*/ 0 h 586154"/>
              <a:gd name="connsiteX1" fmla="*/ 11594123 w 11594123"/>
              <a:gd name="connsiteY1" fmla="*/ 586154 h 586154"/>
              <a:gd name="connsiteX2" fmla="*/ 11594123 w 11594123"/>
              <a:gd name="connsiteY2" fmla="*/ 0 h 586154"/>
              <a:gd name="connsiteX3" fmla="*/ 0 w 11594123"/>
              <a:gd name="connsiteY3" fmla="*/ 0 h 5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94123" h="586154">
                <a:moveTo>
                  <a:pt x="0" y="0"/>
                </a:moveTo>
                <a:lnTo>
                  <a:pt x="11594123" y="586154"/>
                </a:lnTo>
                <a:lnTo>
                  <a:pt x="115941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0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3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DCE214-C3BB-F44A-B6A6-9AA0D0476536}"/>
              </a:ext>
            </a:extLst>
          </p:cNvPr>
          <p:cNvSpPr txBox="1"/>
          <p:nvPr/>
        </p:nvSpPr>
        <p:spPr>
          <a:xfrm>
            <a:off x="1248377" y="386493"/>
            <a:ext cx="3246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RNN </a:t>
            </a:r>
            <a:r>
              <a:rPr kumimoji="1" lang="zh-CN" altLang="en-US" sz="3200" dirty="0"/>
              <a:t>典型结构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BC003A-015E-2D41-A3BE-BA0F12BA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5" y="1123578"/>
            <a:ext cx="5577744" cy="2838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9F693-A7F6-C244-AC49-CAFE9EE1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5" y="3962400"/>
            <a:ext cx="7177851" cy="28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4E1E48-4185-4E41-9170-AA1C6DE1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62" y="1191381"/>
            <a:ext cx="7520484" cy="4817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DCE214-C3BB-F44A-B6A6-9AA0D0476536}"/>
              </a:ext>
            </a:extLst>
          </p:cNvPr>
          <p:cNvSpPr txBox="1"/>
          <p:nvPr/>
        </p:nvSpPr>
        <p:spPr>
          <a:xfrm>
            <a:off x="1201485" y="339600"/>
            <a:ext cx="403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本次实验的网络结构</a:t>
            </a:r>
          </a:p>
        </p:txBody>
      </p:sp>
    </p:spTree>
    <p:extLst>
      <p:ext uri="{BB962C8B-B14F-4D97-AF65-F5344CB8AC3E}">
        <p14:creationId xmlns:p14="http://schemas.microsoft.com/office/powerpoint/2010/main" val="15781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68A6102-2DDC-4E6A-8C46-70CC7716F7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2017科技感企业总结计划PPT模板01"/>
</p:tagLst>
</file>

<file path=ppt/theme/theme1.xml><?xml version="1.0" encoding="utf-8"?>
<a:theme xmlns:a="http://schemas.openxmlformats.org/drawingml/2006/main" name="第一PPT，www.1ppt.com">
  <a:themeElements>
    <a:clrScheme name="自定义 10">
      <a:dk1>
        <a:srgbClr val="FFFFFF"/>
      </a:dk1>
      <a:lt1>
        <a:sysClr val="window" lastClr="FFFFFF"/>
      </a:lt1>
      <a:dk2>
        <a:srgbClr val="335B74"/>
      </a:dk2>
      <a:lt2>
        <a:srgbClr val="DFE3E5"/>
      </a:lt2>
      <a:accent1>
        <a:srgbClr val="CCFFFF"/>
      </a:accent1>
      <a:accent2>
        <a:srgbClr val="FFFFFF"/>
      </a:accent2>
      <a:accent3>
        <a:srgbClr val="CCFFFF"/>
      </a:accent3>
      <a:accent4>
        <a:srgbClr val="FFFFFF"/>
      </a:accent4>
      <a:accent5>
        <a:srgbClr val="CCFFFF"/>
      </a:accent5>
      <a:accent6>
        <a:srgbClr val="FFFFFF"/>
      </a:accent6>
      <a:hlink>
        <a:srgbClr val="CCFFFF"/>
      </a:hlink>
      <a:folHlink>
        <a:srgbClr val="FFFFFF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980</Words>
  <Application>Microsoft Macintosh PowerPoint</Application>
  <PresentationFormat>宽屏</PresentationFormat>
  <Paragraphs>163</Paragraphs>
  <Slides>25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方正兰亭中粗黑_GBK</vt:lpstr>
      <vt:lpstr>宋体</vt:lpstr>
      <vt:lpstr>Microsoft YaHei</vt:lpstr>
      <vt:lpstr>Microsoft YaHei</vt:lpstr>
      <vt:lpstr>헤드라인A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准确率和错误率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准确率和错误率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蓝色科技</dc:title>
  <dc:creator>第一PPT</dc:creator>
  <cp:keywords>www.1ppt.com</cp:keywords>
  <dc:description>www.1ppt.com</dc:description>
  <cp:lastModifiedBy>Microsoft Office User</cp:lastModifiedBy>
  <cp:revision>52</cp:revision>
  <dcterms:created xsi:type="dcterms:W3CDTF">2017-07-12T22:57:24Z</dcterms:created>
  <dcterms:modified xsi:type="dcterms:W3CDTF">2019-01-13T01:53:29Z</dcterms:modified>
</cp:coreProperties>
</file>